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jpg" ContentType="image/jpeg"/>
  <Default Extension="mp4" ContentType="video/mp4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  <p:sldId id="271" r:id="rId22"/>
    <p:sldId id="272" r:id="rId23"/>
    <p:sldId id="273" r:id="rId24"/>
  </p:sldIdLst>
  <p:sldSz cx="12192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Relationship Id="rId22" Type="http://schemas.openxmlformats.org/officeDocument/2006/relationships/slide" Target="slides/slide16.xml"/><Relationship Id="rId23" Type="http://schemas.openxmlformats.org/officeDocument/2006/relationships/slide" Target="slides/slide17.xml"/><Relationship Id="rId24" Type="http://schemas.openxmlformats.org/officeDocument/2006/relationships/slide" Target="slides/slide18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jp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jp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4.jpg"/><Relationship Id="rId3" Type="http://schemas.openxmlformats.org/officeDocument/2006/relationships/image" Target="../media/image5.jpg"/><Relationship Id="rId4" Type="http://schemas.openxmlformats.org/officeDocument/2006/relationships/image" Target="../media/image6.jpg"/><Relationship Id="rId5" Type="http://schemas.openxmlformats.org/officeDocument/2006/relationships/image" Target="../media/image7.jpg"/><Relationship Id="rId6" Type="http://schemas.openxmlformats.org/officeDocument/2006/relationships/image" Target="../media/image8.jp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9.jpg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0.jpg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1.jpg"/><Relationship Id="rId3" Type="http://schemas.openxmlformats.org/officeDocument/2006/relationships/image" Target="../media/image12.jpg"/><Relationship Id="rId4" Type="http://schemas.openxmlformats.org/officeDocument/2006/relationships/image" Target="../media/image13.jpg"/><Relationship Id="rId5" Type="http://schemas.openxmlformats.org/officeDocument/2006/relationships/image" Target="../media/image14.jpg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5.jpg"/><Relationship Id="rId3" Type="http://schemas.openxmlformats.org/officeDocument/2006/relationships/image" Target="../media/image16.jpg"/><Relationship Id="rId4" Type="http://schemas.openxmlformats.org/officeDocument/2006/relationships/image" Target="../media/image17.jpg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microsoft.com/office/2007/relationships/media" Target="../media/media1.mp4"/><Relationship Id="rId3" Type="http://schemas.openxmlformats.org/officeDocument/2006/relationships/video" Target="../media/media1.mp4"/><Relationship Id="rId4" Type="http://schemas.openxmlformats.org/officeDocument/2006/relationships/image" Target="../media/image18.jpg"/><Relationship Id="rId5" Type="http://schemas.microsoft.com/office/2007/relationships/media" Target="../media/media2.mp4"/><Relationship Id="rId6" Type="http://schemas.openxmlformats.org/officeDocument/2006/relationships/video" Target="../media/media2.mp4"/><Relationship Id="rId7" Type="http://schemas.openxmlformats.org/officeDocument/2006/relationships/image" Target="../media/image15.jpg"/><Relationship Id="rId8" Type="http://schemas.microsoft.com/office/2007/relationships/media" Target="../media/media3.mp4"/><Relationship Id="rId9" Type="http://schemas.openxmlformats.org/officeDocument/2006/relationships/video" Target="../media/media3.mp4"/><Relationship Id="rId10" Type="http://schemas.openxmlformats.org/officeDocument/2006/relationships/image" Target="../media/image19.jpg"/><Relationship Id="rId11" Type="http://schemas.microsoft.com/office/2007/relationships/media" Target="../media/media4.mp4"/><Relationship Id="rId12" Type="http://schemas.openxmlformats.org/officeDocument/2006/relationships/video" Target="../media/media4.mp4"/><Relationship Id="rId13" Type="http://schemas.openxmlformats.org/officeDocument/2006/relationships/image" Target="../media/image20.jpg"/><Relationship Id="rId14" Type="http://schemas.microsoft.com/office/2007/relationships/media" Target="../media/media5.mp4"/><Relationship Id="rId15" Type="http://schemas.openxmlformats.org/officeDocument/2006/relationships/video" Target="../media/media5.mp4"/><Relationship Id="rId16" Type="http://schemas.openxmlformats.org/officeDocument/2006/relationships/image" Target="../media/image21.jpg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microsoft.com/office/2007/relationships/media" Target="../media/media6.mp4"/><Relationship Id="rId3" Type="http://schemas.openxmlformats.org/officeDocument/2006/relationships/video" Target="../media/media6.mp4"/><Relationship Id="rId4" Type="http://schemas.openxmlformats.org/officeDocument/2006/relationships/image" Target="../media/image16.jpg"/><Relationship Id="rId5" Type="http://schemas.microsoft.com/office/2007/relationships/media" Target="../media/media7.mp4"/><Relationship Id="rId6" Type="http://schemas.openxmlformats.org/officeDocument/2006/relationships/video" Target="../media/media7.mp4"/><Relationship Id="rId7" Type="http://schemas.openxmlformats.org/officeDocument/2006/relationships/image" Target="../media/image22.jpg"/><Relationship Id="rId8" Type="http://schemas.microsoft.com/office/2007/relationships/media" Target="../media/media8.mp4"/><Relationship Id="rId9" Type="http://schemas.openxmlformats.org/officeDocument/2006/relationships/video" Target="../media/media8.mp4"/><Relationship Id="rId10" Type="http://schemas.openxmlformats.org/officeDocument/2006/relationships/image" Target="../media/image23.jpg"/><Relationship Id="rId11" Type="http://schemas.microsoft.com/office/2007/relationships/media" Target="../media/media9.mp4"/><Relationship Id="rId12" Type="http://schemas.openxmlformats.org/officeDocument/2006/relationships/video" Target="../media/media9.mp4"/><Relationship Id="rId13" Type="http://schemas.openxmlformats.org/officeDocument/2006/relationships/image" Target="../media/image24.jpg"/><Relationship Id="rId14" Type="http://schemas.microsoft.com/office/2007/relationships/media" Target="../media/media10.mp4"/><Relationship Id="rId15" Type="http://schemas.openxmlformats.org/officeDocument/2006/relationships/video" Target="../media/media10.mp4"/><Relationship Id="rId16" Type="http://schemas.openxmlformats.org/officeDocument/2006/relationships/image" Target="../media/image25.jpg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microsoft.com/office/2007/relationships/media" Target="../media/media11.mp4"/><Relationship Id="rId3" Type="http://schemas.openxmlformats.org/officeDocument/2006/relationships/video" Target="../media/media11.mp4"/><Relationship Id="rId4" Type="http://schemas.openxmlformats.org/officeDocument/2006/relationships/image" Target="../media/image26.jpg"/><Relationship Id="rId5" Type="http://schemas.microsoft.com/office/2007/relationships/media" Target="../media/media12.mp4"/><Relationship Id="rId6" Type="http://schemas.openxmlformats.org/officeDocument/2006/relationships/video" Target="../media/media12.mp4"/><Relationship Id="rId7" Type="http://schemas.openxmlformats.org/officeDocument/2006/relationships/image" Target="../media/image17.jpg"/><Relationship Id="rId8" Type="http://schemas.microsoft.com/office/2007/relationships/media" Target="../media/media13.mp4"/><Relationship Id="rId9" Type="http://schemas.openxmlformats.org/officeDocument/2006/relationships/video" Target="../media/media13.mp4"/><Relationship Id="rId10" Type="http://schemas.openxmlformats.org/officeDocument/2006/relationships/image" Target="../media/image27.jpg"/><Relationship Id="rId11" Type="http://schemas.microsoft.com/office/2007/relationships/media" Target="../media/media14.mp4"/><Relationship Id="rId12" Type="http://schemas.openxmlformats.org/officeDocument/2006/relationships/video" Target="../media/media14.mp4"/><Relationship Id="rId13" Type="http://schemas.openxmlformats.org/officeDocument/2006/relationships/image" Target="../media/image28.jpg"/><Relationship Id="rId14" Type="http://schemas.microsoft.com/office/2007/relationships/media" Target="../media/media15.mp4"/><Relationship Id="rId15" Type="http://schemas.openxmlformats.org/officeDocument/2006/relationships/video" Target="../media/media15.mp4"/><Relationship Id="rId16" Type="http://schemas.openxmlformats.org/officeDocument/2006/relationships/image" Target="../media/image29.jpg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B0B0D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kv_pic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0" y="0"/>
            <a:ext cx="5303520" cy="6858000"/>
          </a:xfrm>
          <a:prstGeom prst="rect">
            <a:avLst/>
          </a:prstGeom>
          <a:solidFill>
            <a:srgbClr val="0B0B0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685800" y="914400"/>
            <a:ext cx="4389120" cy="36576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>
                <a:solidFill>
                  <a:srgbClr val="B9BEC7"/>
                </a:solidFill>
                <a:latin typeface="IBM Plex Mono"/>
                <a:ea typeface="IBM Plex Mono"/>
              </a:rPr>
              <a:t>RELOVE · 2026 聖誕檔 · SEPHINE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58368" y="1463040"/>
            <a:ext cx="4572000" cy="292608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lnSpc>
                <a:spcPct val="112000"/>
              </a:lnSpc>
            </a:pPr>
            <a:r>
              <a:rPr sz="4600" b="1">
                <a:solidFill>
                  <a:srgbClr val="FFFFFF"/>
                </a:solidFill>
                <a:latin typeface="Noto Sans TC"/>
                <a:ea typeface="Noto Sans TC"/>
              </a:rPr>
              <a:t>妳撐了一整年，</a:t>
            </a:r>
          </a:p>
          <a:p>
            <a:pPr algn="l">
              <a:lnSpc>
                <a:spcPct val="112000"/>
              </a:lnSpc>
            </a:pPr>
            <a:r>
              <a:rPr sz="4600" b="1">
                <a:solidFill>
                  <a:srgbClr val="FFFFFF"/>
                </a:solidFill>
                <a:latin typeface="Noto Sans TC"/>
                <a:ea typeface="Noto Sans TC"/>
              </a:rPr>
              <a:t>這次換它撐妳。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85800" y="4343400"/>
            <a:ext cx="4389120" cy="4572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500" b="0">
                <a:solidFill>
                  <a:srgbClr val="B9BEC7"/>
                </a:solidFill>
                <a:latin typeface="Noto Sans TC"/>
                <a:ea typeface="Noto Sans TC"/>
              </a:rPr>
              <a:t>守護登記證 · 網站與體驗執行確認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85800" y="4892040"/>
            <a:ext cx="4389120" cy="109728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lnSpc>
                <a:spcPct val="140000"/>
              </a:lnSpc>
            </a:pPr>
            <a:r>
              <a:rPr sz="1150" b="0">
                <a:solidFill>
                  <a:srgbClr val="8D949E"/>
                </a:solidFill>
                <a:latin typeface="Noto Sans TC"/>
                <a:ea typeface="Noto Sans TC"/>
              </a:rPr>
              <a:t>網站架構 ／ 她的衣服 ／ 她在它哪裡、怎麼動 ／ 時程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85800" y="6309360"/>
            <a:ext cx="4389120" cy="36576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050" b="0">
                <a:solidFill>
                  <a:srgbClr val="8D949E"/>
                </a:solidFill>
                <a:latin typeface="IBM Plex Mono"/>
                <a:ea typeface="IBM Plex Mono"/>
              </a:rPr>
              <a:t>2026.11 · AccuCrazy for Relove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4F4F6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28016"/>
          </a:xfrm>
          <a:prstGeom prst="rect">
            <a:avLst/>
          </a:prstGeom>
          <a:solidFill>
            <a:srgbClr val="8D949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6729984"/>
            <a:ext cx="12191695" cy="128016"/>
          </a:xfrm>
          <a:prstGeom prst="rect">
            <a:avLst/>
          </a:prstGeom>
          <a:solidFill>
            <a:srgbClr val="8D949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Rectangle 3"/>
          <p:cNvSpPr/>
          <p:nvPr/>
        </p:nvSpPr>
        <p:spPr>
          <a:xfrm>
            <a:off x="0" y="0"/>
            <a:ext cx="128016" cy="6858000"/>
          </a:xfrm>
          <a:prstGeom prst="rect">
            <a:avLst/>
          </a:prstGeom>
          <a:solidFill>
            <a:srgbClr val="8D949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Rectangle 4"/>
          <p:cNvSpPr/>
          <p:nvPr/>
        </p:nvSpPr>
        <p:spPr>
          <a:xfrm>
            <a:off x="12063679" y="0"/>
            <a:ext cx="128016" cy="6858000"/>
          </a:xfrm>
          <a:prstGeom prst="rect">
            <a:avLst/>
          </a:prstGeom>
          <a:solidFill>
            <a:srgbClr val="8D949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ounded Rectangle 5"/>
          <p:cNvSpPr/>
          <p:nvPr/>
        </p:nvSpPr>
        <p:spPr>
          <a:xfrm>
            <a:off x="502920" y="384048"/>
            <a:ext cx="617220" cy="329184"/>
          </a:xfrm>
          <a:prstGeom prst="roundRect">
            <a:avLst/>
          </a:prstGeom>
          <a:solidFill>
            <a:srgbClr val="0B0B0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502920" y="411480"/>
            <a:ext cx="617220" cy="292608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ctr">
              <a:lnSpc>
                <a:spcPct val="115000"/>
              </a:lnSpc>
            </a:pPr>
            <a:r>
              <a:rPr sz="1050" b="1">
                <a:solidFill>
                  <a:srgbClr val="FFFFFF"/>
                </a:solidFill>
                <a:latin typeface="IBM Plex Mono"/>
                <a:ea typeface="IBM Plex Mono"/>
              </a:rPr>
              <a:t>這一輪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02920" y="822960"/>
            <a:ext cx="11155680" cy="7315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2200" b="1">
                <a:solidFill>
                  <a:srgbClr val="0B0B0D"/>
                </a:solidFill>
                <a:latin typeface="Noto Sans TC"/>
                <a:ea typeface="Noto Sans TC"/>
              </a:rPr>
              <a:t>這一輪先把看得到的定下來：網站、衣服、位置與動作。</a:t>
            </a:r>
          </a:p>
        </p:txBody>
      </p:sp>
      <p:sp>
        <p:nvSpPr>
          <p:cNvPr id="9" name="Rectangle 8"/>
          <p:cNvSpPr/>
          <p:nvPr/>
        </p:nvSpPr>
        <p:spPr>
          <a:xfrm>
            <a:off x="502920" y="5989320"/>
            <a:ext cx="11183112" cy="457200"/>
          </a:xfrm>
          <a:prstGeom prst="rect">
            <a:avLst/>
          </a:prstGeom>
          <a:solidFill>
            <a:srgbClr val="8D949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Rectangle 9"/>
          <p:cNvSpPr/>
          <p:nvPr/>
        </p:nvSpPr>
        <p:spPr>
          <a:xfrm>
            <a:off x="502920" y="5989320"/>
            <a:ext cx="82296" cy="457200"/>
          </a:xfrm>
          <a:prstGeom prst="rect">
            <a:avLst/>
          </a:prstGeom>
          <a:solidFill>
            <a:srgbClr val="0B0B0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731520" y="6035040"/>
            <a:ext cx="10881360" cy="384048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>
              <a:lnSpc>
                <a:spcPct val="115000"/>
              </a:lnSpc>
            </a:pPr>
            <a:r>
              <a:rPr sz="1300" b="1">
                <a:solidFill>
                  <a:srgbClr val="0B0B0D"/>
                </a:solidFill>
                <a:latin typeface="Noto Sans TC"/>
                <a:ea typeface="Noto Sans TC"/>
              </a:rPr>
              <a:t>後端串接與完整度另外排兩週測試；這一輪不碰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502920" y="6492240"/>
            <a:ext cx="8229600" cy="2286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850" b="0">
                <a:solidFill>
                  <a:srgbClr val="8F857C"/>
                </a:solidFill>
                <a:latin typeface="IBM Plex Mono"/>
                <a:ea typeface="IBM Plex Mono"/>
              </a:rPr>
              <a:t>Relove × SEPHINE · 守護登記證 · 執行確認 · 2026.11 · AccuCrazy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0972800" y="6492240"/>
            <a:ext cx="731520" cy="2286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>
              <a:lnSpc>
                <a:spcPct val="115000"/>
              </a:lnSpc>
            </a:pPr>
            <a:r>
              <a:rPr sz="900" b="0">
                <a:solidFill>
                  <a:srgbClr val="8F857C"/>
                </a:solidFill>
                <a:latin typeface="IBM Plex Mono"/>
                <a:ea typeface="IBM Plex Mono"/>
              </a:rPr>
              <a:t>2</a:t>
            </a:r>
          </a:p>
        </p:txBody>
      </p:sp>
      <p:sp>
        <p:nvSpPr>
          <p:cNvPr id="14" name="Rectangle 13"/>
          <p:cNvSpPr/>
          <p:nvPr/>
        </p:nvSpPr>
        <p:spPr>
          <a:xfrm>
            <a:off x="502920" y="1737360"/>
            <a:ext cx="3611880" cy="2743200"/>
          </a:xfrm>
          <a:prstGeom prst="rect">
            <a:avLst/>
          </a:prstGeom>
          <a:solidFill>
            <a:srgbClr val="FFFFFF"/>
          </a:solidFill>
          <a:ln w="12700">
            <a:solidFill>
              <a:srgbClr val="D6D6D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777240" y="1920240"/>
            <a:ext cx="3108960" cy="5486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2600" b="1">
                <a:solidFill>
                  <a:srgbClr val="8D949E"/>
                </a:solidFill>
                <a:latin typeface="IBM Plex Mono"/>
                <a:ea typeface="IBM Plex Mono"/>
              </a:rPr>
              <a:t>01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777240" y="2560320"/>
            <a:ext cx="3108960" cy="4572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1">
                <a:solidFill>
                  <a:srgbClr val="0B0B0D"/>
                </a:solidFill>
                <a:latin typeface="Noto Sans TC"/>
                <a:ea typeface="Noto Sans TC"/>
              </a:rPr>
              <a:t>網站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777240" y="3108960"/>
            <a:ext cx="3108960" cy="109728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lnSpc>
                <a:spcPct val="140000"/>
              </a:lnSpc>
            </a:pPr>
            <a:r>
              <a:rPr sz="1150" b="0">
                <a:solidFill>
                  <a:srgbClr val="8F857C"/>
                </a:solidFill>
                <a:latin typeface="Noto Sans TC"/>
                <a:ea typeface="Noto Sans TC"/>
              </a:rPr>
              <a:t>架構、每一段放什麼、手機上長什麼樣、個資怎麼說</a:t>
            </a:r>
          </a:p>
        </p:txBody>
      </p:sp>
      <p:sp>
        <p:nvSpPr>
          <p:cNvPr id="18" name="Rectangle 17"/>
          <p:cNvSpPr/>
          <p:nvPr/>
        </p:nvSpPr>
        <p:spPr>
          <a:xfrm>
            <a:off x="4279392" y="1737360"/>
            <a:ext cx="3611880" cy="2743200"/>
          </a:xfrm>
          <a:prstGeom prst="rect">
            <a:avLst/>
          </a:prstGeom>
          <a:solidFill>
            <a:srgbClr val="FFFFFF"/>
          </a:solidFill>
          <a:ln w="12700">
            <a:solidFill>
              <a:srgbClr val="D6D6D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4553712" y="1920240"/>
            <a:ext cx="3108960" cy="5486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2600" b="1">
                <a:solidFill>
                  <a:srgbClr val="8D949E"/>
                </a:solidFill>
                <a:latin typeface="IBM Plex Mono"/>
                <a:ea typeface="IBM Plex Mono"/>
              </a:rPr>
              <a:t>02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4553712" y="2560320"/>
            <a:ext cx="3108960" cy="4572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1">
                <a:solidFill>
                  <a:srgbClr val="0B0B0D"/>
                </a:solidFill>
                <a:latin typeface="Noto Sans TC"/>
                <a:ea typeface="Noto Sans TC"/>
              </a:rPr>
              <a:t>她的衣服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4553712" y="3108960"/>
            <a:ext cx="3108960" cy="109728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lnSpc>
                <a:spcPct val="140000"/>
              </a:lnSpc>
            </a:pPr>
            <a:r>
              <a:rPr sz="1150" b="0">
                <a:solidFill>
                  <a:srgbClr val="8F857C"/>
                </a:solidFill>
                <a:latin typeface="Noto Sans TC"/>
                <a:ea typeface="Noto Sans TC"/>
              </a:rPr>
              <a:t>10 套已選定，看分配到哪個位置</a:t>
            </a:r>
          </a:p>
        </p:txBody>
      </p:sp>
      <p:sp>
        <p:nvSpPr>
          <p:cNvPr id="22" name="Rectangle 21"/>
          <p:cNvSpPr/>
          <p:nvPr/>
        </p:nvSpPr>
        <p:spPr>
          <a:xfrm>
            <a:off x="8055864" y="1737360"/>
            <a:ext cx="3611880" cy="2743200"/>
          </a:xfrm>
          <a:prstGeom prst="rect">
            <a:avLst/>
          </a:prstGeom>
          <a:solidFill>
            <a:srgbClr val="FFFFFF"/>
          </a:solidFill>
          <a:ln w="12700">
            <a:solidFill>
              <a:srgbClr val="D6D6D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3" name="TextBox 22"/>
          <p:cNvSpPr txBox="1"/>
          <p:nvPr/>
        </p:nvSpPr>
        <p:spPr>
          <a:xfrm>
            <a:off x="8330184" y="1920240"/>
            <a:ext cx="3108960" cy="5486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2600" b="1">
                <a:solidFill>
                  <a:srgbClr val="8D949E"/>
                </a:solidFill>
                <a:latin typeface="IBM Plex Mono"/>
                <a:ea typeface="IBM Plex Mono"/>
              </a:rPr>
              <a:t>03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8330184" y="2560320"/>
            <a:ext cx="3108960" cy="4572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1">
                <a:solidFill>
                  <a:srgbClr val="0B0B0D"/>
                </a:solidFill>
                <a:latin typeface="Noto Sans TC"/>
                <a:ea typeface="Noto Sans TC"/>
              </a:rPr>
              <a:t>她在它哪裡、怎麼動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330184" y="3108960"/>
            <a:ext cx="3108960" cy="109728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lnSpc>
                <a:spcPct val="140000"/>
              </a:lnSpc>
            </a:pPr>
            <a:r>
              <a:rPr sz="1150" b="0">
                <a:solidFill>
                  <a:srgbClr val="8F857C"/>
                </a:solidFill>
                <a:latin typeface="Noto Sans TC"/>
                <a:ea typeface="Noto Sans TC"/>
              </a:rPr>
              <a:t>三個位置，每個位置三個動作＋兩個備選，都有影片</a:t>
            </a:r>
          </a:p>
        </p:txBody>
      </p:sp>
      <p:sp>
        <p:nvSpPr>
          <p:cNvPr id="26" name="Rectangle 25"/>
          <p:cNvSpPr/>
          <p:nvPr/>
        </p:nvSpPr>
        <p:spPr>
          <a:xfrm>
            <a:off x="502920" y="4709160"/>
            <a:ext cx="11183112" cy="1097280"/>
          </a:xfrm>
          <a:prstGeom prst="rect">
            <a:avLst/>
          </a:prstGeom>
          <a:solidFill>
            <a:srgbClr val="E8E8E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7" name="TextBox 26"/>
          <p:cNvSpPr txBox="1"/>
          <p:nvPr/>
        </p:nvSpPr>
        <p:spPr>
          <a:xfrm>
            <a:off x="731520" y="4800600"/>
            <a:ext cx="10789920" cy="9144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>
              <a:lnSpc>
                <a:spcPct val="140000"/>
              </a:lnSpc>
            </a:pPr>
            <a:r>
              <a:rPr sz="1250" b="0">
                <a:solidFill>
                  <a:srgbClr val="0B0B0D"/>
                </a:solidFill>
                <a:latin typeface="Noto Sans TC"/>
                <a:ea typeface="Noto Sans TC"/>
              </a:rPr>
              <a:t>請在 11/7（五）前回覆這三件。拿到回覆後我們重出所有素材，接著進兩週的後端串接與實機測試，網站 11/30 上線。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4F4F6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28016"/>
          </a:xfrm>
          <a:prstGeom prst="rect">
            <a:avLst/>
          </a:prstGeom>
          <a:solidFill>
            <a:srgbClr val="8D949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6729984"/>
            <a:ext cx="12191695" cy="128016"/>
          </a:xfrm>
          <a:prstGeom prst="rect">
            <a:avLst/>
          </a:prstGeom>
          <a:solidFill>
            <a:srgbClr val="8D949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Rectangle 3"/>
          <p:cNvSpPr/>
          <p:nvPr/>
        </p:nvSpPr>
        <p:spPr>
          <a:xfrm>
            <a:off x="0" y="0"/>
            <a:ext cx="128016" cy="6858000"/>
          </a:xfrm>
          <a:prstGeom prst="rect">
            <a:avLst/>
          </a:prstGeom>
          <a:solidFill>
            <a:srgbClr val="8D949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Rectangle 4"/>
          <p:cNvSpPr/>
          <p:nvPr/>
        </p:nvSpPr>
        <p:spPr>
          <a:xfrm>
            <a:off x="12063679" y="0"/>
            <a:ext cx="128016" cy="6858000"/>
          </a:xfrm>
          <a:prstGeom prst="rect">
            <a:avLst/>
          </a:prstGeom>
          <a:solidFill>
            <a:srgbClr val="8D949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ounded Rectangle 5"/>
          <p:cNvSpPr/>
          <p:nvPr/>
        </p:nvSpPr>
        <p:spPr>
          <a:xfrm>
            <a:off x="502920" y="384048"/>
            <a:ext cx="1645920" cy="329184"/>
          </a:xfrm>
          <a:prstGeom prst="roundRect">
            <a:avLst/>
          </a:prstGeom>
          <a:solidFill>
            <a:srgbClr val="0B0B0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502920" y="411480"/>
            <a:ext cx="1645920" cy="292608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ctr">
              <a:lnSpc>
                <a:spcPct val="115000"/>
              </a:lnSpc>
            </a:pPr>
            <a:r>
              <a:rPr sz="1050" b="1">
                <a:solidFill>
                  <a:srgbClr val="FFFFFF"/>
                </a:solidFill>
                <a:latin typeface="IBM Plex Mono"/>
                <a:ea typeface="IBM Plex Mono"/>
              </a:rPr>
              <a:t>01 · 網站 · 架構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02920" y="822960"/>
            <a:ext cx="11155680" cy="7315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2200" b="1">
                <a:solidFill>
                  <a:srgbClr val="0B0B0D"/>
                </a:solidFill>
                <a:latin typeface="Noto Sans TC"/>
                <a:ea typeface="Noto Sans TC"/>
              </a:rPr>
              <a:t>一頁六段，從上往下講一件事：拍一張，站上它。</a:t>
            </a:r>
          </a:p>
        </p:txBody>
      </p:sp>
      <p:sp>
        <p:nvSpPr>
          <p:cNvPr id="9" name="Rectangle 8"/>
          <p:cNvSpPr/>
          <p:nvPr/>
        </p:nvSpPr>
        <p:spPr>
          <a:xfrm>
            <a:off x="502920" y="5989320"/>
            <a:ext cx="11183112" cy="457200"/>
          </a:xfrm>
          <a:prstGeom prst="rect">
            <a:avLst/>
          </a:prstGeom>
          <a:solidFill>
            <a:srgbClr val="8D949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Rectangle 9"/>
          <p:cNvSpPr/>
          <p:nvPr/>
        </p:nvSpPr>
        <p:spPr>
          <a:xfrm>
            <a:off x="502920" y="5989320"/>
            <a:ext cx="82296" cy="457200"/>
          </a:xfrm>
          <a:prstGeom prst="rect">
            <a:avLst/>
          </a:prstGeom>
          <a:solidFill>
            <a:srgbClr val="0B0B0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731520" y="6035040"/>
            <a:ext cx="10881360" cy="384048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>
              <a:lnSpc>
                <a:spcPct val="115000"/>
              </a:lnSpc>
            </a:pPr>
            <a:r>
              <a:rPr sz="1300" b="1">
                <a:solidFill>
                  <a:srgbClr val="0B0B0D"/>
                </a:solidFill>
                <a:latin typeface="Noto Sans TC"/>
                <a:ea typeface="Noto Sans TC"/>
              </a:rPr>
              <a:t>要確認的是右欄六項文字與資訊；版面細節以實際頁面為準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502920" y="6492240"/>
            <a:ext cx="8229600" cy="2286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850" b="0">
                <a:solidFill>
                  <a:srgbClr val="8F857C"/>
                </a:solidFill>
                <a:latin typeface="IBM Plex Mono"/>
                <a:ea typeface="IBM Plex Mono"/>
              </a:rPr>
              <a:t>Relove × SEPHINE · 守護登記證 · 執行確認 · 2026.11 · AccuCrazy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0972800" y="6492240"/>
            <a:ext cx="731520" cy="2286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>
              <a:lnSpc>
                <a:spcPct val="115000"/>
              </a:lnSpc>
            </a:pPr>
            <a:r>
              <a:rPr sz="900" b="0">
                <a:solidFill>
                  <a:srgbClr val="8F857C"/>
                </a:solidFill>
                <a:latin typeface="IBM Plex Mono"/>
                <a:ea typeface="IBM Plex Mono"/>
              </a:rPr>
              <a:t>3</a:t>
            </a:r>
          </a:p>
        </p:txBody>
      </p:sp>
      <p:pic>
        <p:nvPicPr>
          <p:cNvPr id="14" name="Picture 13" descr="wf_desktop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74316" y="1600200"/>
            <a:ext cx="7640320" cy="429768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4F4F6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28016"/>
          </a:xfrm>
          <a:prstGeom prst="rect">
            <a:avLst/>
          </a:prstGeom>
          <a:solidFill>
            <a:srgbClr val="8D949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6729984"/>
            <a:ext cx="12191695" cy="128016"/>
          </a:xfrm>
          <a:prstGeom prst="rect">
            <a:avLst/>
          </a:prstGeom>
          <a:solidFill>
            <a:srgbClr val="8D949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Rectangle 3"/>
          <p:cNvSpPr/>
          <p:nvPr/>
        </p:nvSpPr>
        <p:spPr>
          <a:xfrm>
            <a:off x="0" y="0"/>
            <a:ext cx="128016" cy="6858000"/>
          </a:xfrm>
          <a:prstGeom prst="rect">
            <a:avLst/>
          </a:prstGeom>
          <a:solidFill>
            <a:srgbClr val="8D949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Rectangle 4"/>
          <p:cNvSpPr/>
          <p:nvPr/>
        </p:nvSpPr>
        <p:spPr>
          <a:xfrm>
            <a:off x="12063679" y="0"/>
            <a:ext cx="128016" cy="6858000"/>
          </a:xfrm>
          <a:prstGeom prst="rect">
            <a:avLst/>
          </a:prstGeom>
          <a:solidFill>
            <a:srgbClr val="8D949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ounded Rectangle 5"/>
          <p:cNvSpPr/>
          <p:nvPr/>
        </p:nvSpPr>
        <p:spPr>
          <a:xfrm>
            <a:off x="502920" y="384048"/>
            <a:ext cx="1645920" cy="329184"/>
          </a:xfrm>
          <a:prstGeom prst="roundRect">
            <a:avLst/>
          </a:prstGeom>
          <a:solidFill>
            <a:srgbClr val="0B0B0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502920" y="411480"/>
            <a:ext cx="1645920" cy="292608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ctr">
              <a:lnSpc>
                <a:spcPct val="115000"/>
              </a:lnSpc>
            </a:pPr>
            <a:r>
              <a:rPr sz="1050" b="1">
                <a:solidFill>
                  <a:srgbClr val="FFFFFF"/>
                </a:solidFill>
                <a:latin typeface="IBM Plex Mono"/>
                <a:ea typeface="IBM Plex Mono"/>
              </a:rPr>
              <a:t>01 · 網站 · 手機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02920" y="822960"/>
            <a:ext cx="11155680" cy="7315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2200" b="1">
                <a:solidFill>
                  <a:srgbClr val="0B0B0D"/>
                </a:solidFill>
                <a:latin typeface="Noto Sans TC"/>
                <a:ea typeface="Noto Sans TC"/>
              </a:rPr>
              <a:t>手機上五個畫面、四次點擊。</a:t>
            </a:r>
          </a:p>
        </p:txBody>
      </p:sp>
      <p:sp>
        <p:nvSpPr>
          <p:cNvPr id="9" name="Rectangle 8"/>
          <p:cNvSpPr/>
          <p:nvPr/>
        </p:nvSpPr>
        <p:spPr>
          <a:xfrm>
            <a:off x="502920" y="5989320"/>
            <a:ext cx="11183112" cy="457200"/>
          </a:xfrm>
          <a:prstGeom prst="rect">
            <a:avLst/>
          </a:prstGeom>
          <a:solidFill>
            <a:srgbClr val="8D949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Rectangle 9"/>
          <p:cNvSpPr/>
          <p:nvPr/>
        </p:nvSpPr>
        <p:spPr>
          <a:xfrm>
            <a:off x="502920" y="5989320"/>
            <a:ext cx="82296" cy="457200"/>
          </a:xfrm>
          <a:prstGeom prst="rect">
            <a:avLst/>
          </a:prstGeom>
          <a:solidFill>
            <a:srgbClr val="0B0B0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731520" y="6035040"/>
            <a:ext cx="10881360" cy="384048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>
              <a:lnSpc>
                <a:spcPct val="115000"/>
              </a:lnSpc>
            </a:pPr>
            <a:r>
              <a:rPr sz="1300" b="1">
                <a:solidFill>
                  <a:srgbClr val="0B0B0D"/>
                </a:solidFill>
                <a:latin typeface="Noto Sans TC"/>
                <a:ea typeface="Noto Sans TC"/>
              </a:rPr>
              <a:t>按鈕永遠在第一屏；相機是全螢幕；做完直接捲到卡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502920" y="6492240"/>
            <a:ext cx="8229600" cy="2286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850" b="0">
                <a:solidFill>
                  <a:srgbClr val="8F857C"/>
                </a:solidFill>
                <a:latin typeface="IBM Plex Mono"/>
                <a:ea typeface="IBM Plex Mono"/>
              </a:rPr>
              <a:t>Relove × SEPHINE · 守護登記證 · 執行確認 · 2026.11 · AccuCrazy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0972800" y="6492240"/>
            <a:ext cx="731520" cy="2286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>
              <a:lnSpc>
                <a:spcPct val="115000"/>
              </a:lnSpc>
            </a:pPr>
            <a:r>
              <a:rPr sz="900" b="0">
                <a:solidFill>
                  <a:srgbClr val="8F857C"/>
                </a:solidFill>
                <a:latin typeface="IBM Plex Mono"/>
                <a:ea typeface="IBM Plex Mono"/>
              </a:rPr>
              <a:t>4</a:t>
            </a:r>
          </a:p>
        </p:txBody>
      </p:sp>
      <p:pic>
        <p:nvPicPr>
          <p:cNvPr id="14" name="Picture 13" descr="wf_mobil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74316" y="1600200"/>
            <a:ext cx="7640320" cy="4297680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4F4F6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28016"/>
          </a:xfrm>
          <a:prstGeom prst="rect">
            <a:avLst/>
          </a:prstGeom>
          <a:solidFill>
            <a:srgbClr val="8D949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6729984"/>
            <a:ext cx="12191695" cy="128016"/>
          </a:xfrm>
          <a:prstGeom prst="rect">
            <a:avLst/>
          </a:prstGeom>
          <a:solidFill>
            <a:srgbClr val="8D949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Rectangle 3"/>
          <p:cNvSpPr/>
          <p:nvPr/>
        </p:nvSpPr>
        <p:spPr>
          <a:xfrm>
            <a:off x="0" y="0"/>
            <a:ext cx="128016" cy="6858000"/>
          </a:xfrm>
          <a:prstGeom prst="rect">
            <a:avLst/>
          </a:prstGeom>
          <a:solidFill>
            <a:srgbClr val="8D949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Rectangle 4"/>
          <p:cNvSpPr/>
          <p:nvPr/>
        </p:nvSpPr>
        <p:spPr>
          <a:xfrm>
            <a:off x="12063679" y="0"/>
            <a:ext cx="128016" cy="6858000"/>
          </a:xfrm>
          <a:prstGeom prst="rect">
            <a:avLst/>
          </a:prstGeom>
          <a:solidFill>
            <a:srgbClr val="8D949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ounded Rectangle 5"/>
          <p:cNvSpPr/>
          <p:nvPr/>
        </p:nvSpPr>
        <p:spPr>
          <a:xfrm>
            <a:off x="502920" y="384048"/>
            <a:ext cx="2103120" cy="329184"/>
          </a:xfrm>
          <a:prstGeom prst="roundRect">
            <a:avLst/>
          </a:prstGeom>
          <a:solidFill>
            <a:srgbClr val="0B0B0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502920" y="411480"/>
            <a:ext cx="2103120" cy="292608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ctr">
              <a:lnSpc>
                <a:spcPct val="115000"/>
              </a:lnSpc>
            </a:pPr>
            <a:r>
              <a:rPr sz="1050" b="1">
                <a:solidFill>
                  <a:srgbClr val="FFFFFF"/>
                </a:solidFill>
                <a:latin typeface="IBM Plex Mono"/>
                <a:ea typeface="IBM Plex Mono"/>
              </a:rPr>
              <a:t>01 · 網站 · 手機實際畫面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02920" y="822960"/>
            <a:ext cx="11155680" cy="7315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2200" b="1">
                <a:solidFill>
                  <a:srgbClr val="0B0B0D"/>
                </a:solidFill>
                <a:latin typeface="Noto Sans TC"/>
                <a:ea typeface="Noto Sans TC"/>
              </a:rPr>
              <a:t>目前的手機畫面。</a:t>
            </a:r>
          </a:p>
        </p:txBody>
      </p:sp>
      <p:sp>
        <p:nvSpPr>
          <p:cNvPr id="9" name="Rectangle 8"/>
          <p:cNvSpPr/>
          <p:nvPr/>
        </p:nvSpPr>
        <p:spPr>
          <a:xfrm>
            <a:off x="502920" y="5989320"/>
            <a:ext cx="11183112" cy="457200"/>
          </a:xfrm>
          <a:prstGeom prst="rect">
            <a:avLst/>
          </a:prstGeom>
          <a:solidFill>
            <a:srgbClr val="8D949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Rectangle 9"/>
          <p:cNvSpPr/>
          <p:nvPr/>
        </p:nvSpPr>
        <p:spPr>
          <a:xfrm>
            <a:off x="502920" y="5989320"/>
            <a:ext cx="82296" cy="457200"/>
          </a:xfrm>
          <a:prstGeom prst="rect">
            <a:avLst/>
          </a:prstGeom>
          <a:solidFill>
            <a:srgbClr val="0B0B0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731520" y="6035040"/>
            <a:ext cx="10881360" cy="384048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>
              <a:lnSpc>
                <a:spcPct val="115000"/>
              </a:lnSpc>
            </a:pPr>
            <a:r>
              <a:rPr sz="1300" b="1">
                <a:solidFill>
                  <a:srgbClr val="0B0B0D"/>
                </a:solidFill>
                <a:latin typeface="Noto Sans TC"/>
                <a:ea typeface="Noto Sans TC"/>
              </a:rPr>
              <a:t>這是現在跑得動的版本，文案與服裝會依這一輪的確認更新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502920" y="6492240"/>
            <a:ext cx="8229600" cy="2286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850" b="0">
                <a:solidFill>
                  <a:srgbClr val="8F857C"/>
                </a:solidFill>
                <a:latin typeface="IBM Plex Mono"/>
                <a:ea typeface="IBM Plex Mono"/>
              </a:rPr>
              <a:t>Relove × SEPHINE · 守護登記證 · 執行確認 · 2026.11 · AccuCrazy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0972800" y="6492240"/>
            <a:ext cx="731520" cy="2286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>
              <a:lnSpc>
                <a:spcPct val="115000"/>
              </a:lnSpc>
            </a:pPr>
            <a:r>
              <a:rPr sz="900" b="0">
                <a:solidFill>
                  <a:srgbClr val="8F857C"/>
                </a:solidFill>
                <a:latin typeface="IBM Plex Mono"/>
                <a:ea typeface="IBM Plex Mono"/>
              </a:rPr>
              <a:t>5</a:t>
            </a:r>
          </a:p>
        </p:txBody>
      </p:sp>
      <p:pic>
        <p:nvPicPr>
          <p:cNvPr id="14" name="Picture 13" descr="m_hero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21949" y="1645920"/>
            <a:ext cx="1773621" cy="3840480"/>
          </a:xfrm>
          <a:prstGeom prst="rect">
            <a:avLst/>
          </a:prstGeom>
        </p:spPr>
      </p:pic>
      <p:sp>
        <p:nvSpPr>
          <p:cNvPr id="15" name="TextBox 14"/>
          <p:cNvSpPr txBox="1"/>
          <p:nvPr/>
        </p:nvSpPr>
        <p:spPr>
          <a:xfrm>
            <a:off x="502920" y="5532120"/>
            <a:ext cx="2103120" cy="36576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000" b="0">
                <a:solidFill>
                  <a:srgbClr val="8F857C"/>
                </a:solidFill>
                <a:latin typeface="IBM Plex Mono"/>
                <a:ea typeface="IBM Plex Mono"/>
              </a:rPr>
              <a:t>01 首屏</a:t>
            </a:r>
          </a:p>
        </p:txBody>
      </p:sp>
      <p:pic>
        <p:nvPicPr>
          <p:cNvPr id="16" name="Picture 15" descr="m_cam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880517" y="1645920"/>
            <a:ext cx="1773621" cy="3840480"/>
          </a:xfrm>
          <a:prstGeom prst="rect">
            <a:avLst/>
          </a:prstGeom>
        </p:spPr>
      </p:pic>
      <p:sp>
        <p:nvSpPr>
          <p:cNvPr id="17" name="TextBox 16"/>
          <p:cNvSpPr txBox="1"/>
          <p:nvPr/>
        </p:nvSpPr>
        <p:spPr>
          <a:xfrm>
            <a:off x="2761488" y="5532120"/>
            <a:ext cx="2103120" cy="36576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000" b="0">
                <a:solidFill>
                  <a:srgbClr val="8F857C"/>
                </a:solidFill>
                <a:latin typeface="IBM Plex Mono"/>
                <a:ea typeface="IBM Plex Mono"/>
              </a:rPr>
              <a:t>02 相機 · 同意＋取景</a:t>
            </a:r>
          </a:p>
        </p:txBody>
      </p:sp>
      <p:pic>
        <p:nvPicPr>
          <p:cNvPr id="18" name="Picture 17" descr="m_q1.jp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139085" y="1645920"/>
            <a:ext cx="1773621" cy="3840480"/>
          </a:xfrm>
          <a:prstGeom prst="rect">
            <a:avLst/>
          </a:prstGeom>
        </p:spPr>
      </p:pic>
      <p:sp>
        <p:nvSpPr>
          <p:cNvPr id="19" name="TextBox 18"/>
          <p:cNvSpPr txBox="1"/>
          <p:nvPr/>
        </p:nvSpPr>
        <p:spPr>
          <a:xfrm>
            <a:off x="5020056" y="5532120"/>
            <a:ext cx="2103120" cy="36576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000" b="0">
                <a:solidFill>
                  <a:srgbClr val="8F857C"/>
                </a:solidFill>
                <a:latin typeface="IBM Plex Mono"/>
                <a:ea typeface="IBM Plex Mono"/>
              </a:rPr>
              <a:t>03 兩題</a:t>
            </a:r>
          </a:p>
        </p:txBody>
      </p:sp>
      <p:pic>
        <p:nvPicPr>
          <p:cNvPr id="20" name="Picture 19" descr="m_wait3.jp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397653" y="1645920"/>
            <a:ext cx="1773621" cy="3840480"/>
          </a:xfrm>
          <a:prstGeom prst="rect">
            <a:avLst/>
          </a:prstGeom>
        </p:spPr>
      </p:pic>
      <p:sp>
        <p:nvSpPr>
          <p:cNvPr id="21" name="TextBox 20"/>
          <p:cNvSpPr txBox="1"/>
          <p:nvPr/>
        </p:nvSpPr>
        <p:spPr>
          <a:xfrm>
            <a:off x="7278624" y="5532120"/>
            <a:ext cx="2103120" cy="36576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000" b="0">
                <a:solidFill>
                  <a:srgbClr val="8F857C"/>
                </a:solidFill>
                <a:latin typeface="IBM Plex Mono"/>
                <a:ea typeface="IBM Plex Mono"/>
              </a:rPr>
              <a:t>04 它在畫 · 先做公仔</a:t>
            </a:r>
          </a:p>
        </p:txBody>
      </p:sp>
      <p:pic>
        <p:nvPicPr>
          <p:cNvPr id="22" name="Picture 21" descr="m_card.jp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656221" y="1645920"/>
            <a:ext cx="1773621" cy="3840480"/>
          </a:xfrm>
          <a:prstGeom prst="rect">
            <a:avLst/>
          </a:prstGeom>
        </p:spPr>
      </p:pic>
      <p:sp>
        <p:nvSpPr>
          <p:cNvPr id="23" name="TextBox 22"/>
          <p:cNvSpPr txBox="1"/>
          <p:nvPr/>
        </p:nvSpPr>
        <p:spPr>
          <a:xfrm>
            <a:off x="9537192" y="5532120"/>
            <a:ext cx="2103120" cy="36576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000" b="0">
                <a:solidFill>
                  <a:srgbClr val="8F857C"/>
                </a:solidFill>
                <a:latin typeface="IBM Plex Mono"/>
                <a:ea typeface="IBM Plex Mono"/>
              </a:rPr>
              <a:t>05 識別證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4F4F6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28016"/>
          </a:xfrm>
          <a:prstGeom prst="rect">
            <a:avLst/>
          </a:prstGeom>
          <a:solidFill>
            <a:srgbClr val="8D949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6729984"/>
            <a:ext cx="12191695" cy="128016"/>
          </a:xfrm>
          <a:prstGeom prst="rect">
            <a:avLst/>
          </a:prstGeom>
          <a:solidFill>
            <a:srgbClr val="8D949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Rectangle 3"/>
          <p:cNvSpPr/>
          <p:nvPr/>
        </p:nvSpPr>
        <p:spPr>
          <a:xfrm>
            <a:off x="0" y="0"/>
            <a:ext cx="128016" cy="6858000"/>
          </a:xfrm>
          <a:prstGeom prst="rect">
            <a:avLst/>
          </a:prstGeom>
          <a:solidFill>
            <a:srgbClr val="8D949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Rectangle 4"/>
          <p:cNvSpPr/>
          <p:nvPr/>
        </p:nvSpPr>
        <p:spPr>
          <a:xfrm>
            <a:off x="12063679" y="0"/>
            <a:ext cx="128016" cy="6858000"/>
          </a:xfrm>
          <a:prstGeom prst="rect">
            <a:avLst/>
          </a:prstGeom>
          <a:solidFill>
            <a:srgbClr val="8D949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ounded Rectangle 5"/>
          <p:cNvSpPr/>
          <p:nvPr/>
        </p:nvSpPr>
        <p:spPr>
          <a:xfrm>
            <a:off x="502920" y="384048"/>
            <a:ext cx="1760220" cy="329184"/>
          </a:xfrm>
          <a:prstGeom prst="roundRect">
            <a:avLst/>
          </a:prstGeom>
          <a:solidFill>
            <a:srgbClr val="0B0B0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502920" y="411480"/>
            <a:ext cx="1760220" cy="292608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ctr">
              <a:lnSpc>
                <a:spcPct val="115000"/>
              </a:lnSpc>
            </a:pPr>
            <a:r>
              <a:rPr sz="1050" b="1">
                <a:solidFill>
                  <a:srgbClr val="FFFFFF"/>
                </a:solidFill>
                <a:latin typeface="IBM Plex Mono"/>
                <a:ea typeface="IBM Plex Mono"/>
              </a:rPr>
              <a:t>01 · 網站 · 資訊頁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02920" y="822960"/>
            <a:ext cx="11155680" cy="7315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2200" b="1">
                <a:solidFill>
                  <a:srgbClr val="0B0B0D"/>
                </a:solidFill>
                <a:latin typeface="Noto Sans TC"/>
                <a:ea typeface="Noto Sans TC"/>
              </a:rPr>
              <a:t>資訊頁：活動辦法、門市、隱私、常見問題都在這。</a:t>
            </a:r>
          </a:p>
        </p:txBody>
      </p:sp>
      <p:sp>
        <p:nvSpPr>
          <p:cNvPr id="9" name="Rectangle 8"/>
          <p:cNvSpPr/>
          <p:nvPr/>
        </p:nvSpPr>
        <p:spPr>
          <a:xfrm>
            <a:off x="502920" y="5989320"/>
            <a:ext cx="11183112" cy="457200"/>
          </a:xfrm>
          <a:prstGeom prst="rect">
            <a:avLst/>
          </a:prstGeom>
          <a:solidFill>
            <a:srgbClr val="8D949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Rectangle 9"/>
          <p:cNvSpPr/>
          <p:nvPr/>
        </p:nvSpPr>
        <p:spPr>
          <a:xfrm>
            <a:off x="502920" y="5989320"/>
            <a:ext cx="82296" cy="457200"/>
          </a:xfrm>
          <a:prstGeom prst="rect">
            <a:avLst/>
          </a:prstGeom>
          <a:solidFill>
            <a:srgbClr val="0B0B0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731520" y="6035040"/>
            <a:ext cx="10881360" cy="384048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>
              <a:lnSpc>
                <a:spcPct val="115000"/>
              </a:lnSpc>
            </a:pPr>
            <a:r>
              <a:rPr sz="1300" b="1">
                <a:solidFill>
                  <a:srgbClr val="0B0B0D"/>
                </a:solidFill>
                <a:latin typeface="Noto Sans TC"/>
                <a:ea typeface="Noto Sans TC"/>
              </a:rPr>
              <a:t>左邊是結構，右邊是等客戶補的；個資文字在下一頁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502920" y="6492240"/>
            <a:ext cx="8229600" cy="2286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850" b="0">
                <a:solidFill>
                  <a:srgbClr val="8F857C"/>
                </a:solidFill>
                <a:latin typeface="IBM Plex Mono"/>
                <a:ea typeface="IBM Plex Mono"/>
              </a:rPr>
              <a:t>Relove × SEPHINE · 守護登記證 · 執行確認 · 2026.11 · AccuCrazy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0972800" y="6492240"/>
            <a:ext cx="731520" cy="2286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>
              <a:lnSpc>
                <a:spcPct val="115000"/>
              </a:lnSpc>
            </a:pPr>
            <a:r>
              <a:rPr sz="900" b="0">
                <a:solidFill>
                  <a:srgbClr val="8F857C"/>
                </a:solidFill>
                <a:latin typeface="IBM Plex Mono"/>
                <a:ea typeface="IBM Plex Mono"/>
              </a:rPr>
              <a:t>6</a:t>
            </a:r>
          </a:p>
        </p:txBody>
      </p:sp>
      <p:pic>
        <p:nvPicPr>
          <p:cNvPr id="14" name="Picture 13" descr="wf_info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74316" y="1600200"/>
            <a:ext cx="7640320" cy="4297680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4F4F6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28016"/>
          </a:xfrm>
          <a:prstGeom prst="rect">
            <a:avLst/>
          </a:prstGeom>
          <a:solidFill>
            <a:srgbClr val="8D949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6729984"/>
            <a:ext cx="12191695" cy="128016"/>
          </a:xfrm>
          <a:prstGeom prst="rect">
            <a:avLst/>
          </a:prstGeom>
          <a:solidFill>
            <a:srgbClr val="8D949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Rectangle 3"/>
          <p:cNvSpPr/>
          <p:nvPr/>
        </p:nvSpPr>
        <p:spPr>
          <a:xfrm>
            <a:off x="0" y="0"/>
            <a:ext cx="128016" cy="6858000"/>
          </a:xfrm>
          <a:prstGeom prst="rect">
            <a:avLst/>
          </a:prstGeom>
          <a:solidFill>
            <a:srgbClr val="8D949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Rectangle 4"/>
          <p:cNvSpPr/>
          <p:nvPr/>
        </p:nvSpPr>
        <p:spPr>
          <a:xfrm>
            <a:off x="12063679" y="0"/>
            <a:ext cx="128016" cy="6858000"/>
          </a:xfrm>
          <a:prstGeom prst="rect">
            <a:avLst/>
          </a:prstGeom>
          <a:solidFill>
            <a:srgbClr val="8D949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ounded Rectangle 5"/>
          <p:cNvSpPr/>
          <p:nvPr/>
        </p:nvSpPr>
        <p:spPr>
          <a:xfrm>
            <a:off x="502920" y="384048"/>
            <a:ext cx="2217420" cy="329184"/>
          </a:xfrm>
          <a:prstGeom prst="roundRect">
            <a:avLst/>
          </a:prstGeom>
          <a:solidFill>
            <a:srgbClr val="0B0B0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502920" y="411480"/>
            <a:ext cx="2217420" cy="292608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ctr">
              <a:lnSpc>
                <a:spcPct val="115000"/>
              </a:lnSpc>
            </a:pPr>
            <a:r>
              <a:rPr sz="1050" b="1">
                <a:solidFill>
                  <a:srgbClr val="FFFFFF"/>
                </a:solidFill>
                <a:latin typeface="IBM Plex Mono"/>
                <a:ea typeface="IBM Plex Mono"/>
              </a:rPr>
              <a:t>01 · 網站 · 個資與常見問題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02920" y="822960"/>
            <a:ext cx="11155680" cy="7315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2200" b="1">
                <a:solidFill>
                  <a:srgbClr val="0B0B0D"/>
                </a:solidFill>
                <a:latin typeface="Noto Sans TC"/>
                <a:ea typeface="Noto Sans TC"/>
              </a:rPr>
              <a:t>照片怎麼用，一句話講清楚：只用在這一次，用完就刪。</a:t>
            </a:r>
          </a:p>
        </p:txBody>
      </p:sp>
      <p:sp>
        <p:nvSpPr>
          <p:cNvPr id="9" name="Rectangle 8"/>
          <p:cNvSpPr/>
          <p:nvPr/>
        </p:nvSpPr>
        <p:spPr>
          <a:xfrm>
            <a:off x="502920" y="5989320"/>
            <a:ext cx="11183112" cy="457200"/>
          </a:xfrm>
          <a:prstGeom prst="rect">
            <a:avLst/>
          </a:prstGeom>
          <a:solidFill>
            <a:srgbClr val="8D949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Rectangle 9"/>
          <p:cNvSpPr/>
          <p:nvPr/>
        </p:nvSpPr>
        <p:spPr>
          <a:xfrm>
            <a:off x="502920" y="5989320"/>
            <a:ext cx="82296" cy="457200"/>
          </a:xfrm>
          <a:prstGeom prst="rect">
            <a:avLst/>
          </a:prstGeom>
          <a:solidFill>
            <a:srgbClr val="0B0B0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731520" y="6035040"/>
            <a:ext cx="10881360" cy="384048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>
              <a:lnSpc>
                <a:spcPct val="115000"/>
              </a:lnSpc>
            </a:pPr>
            <a:r>
              <a:rPr sz="1300" b="1">
                <a:solidFill>
                  <a:srgbClr val="0B0B0D"/>
                </a:solidFill>
                <a:latin typeface="Noto Sans TC"/>
                <a:ea typeface="Noto Sans TC"/>
              </a:rPr>
              <a:t>這段文字會放在相機頁的同意勾選旁、資訊頁、以及常見問題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502920" y="6492240"/>
            <a:ext cx="8229600" cy="2286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850" b="0">
                <a:solidFill>
                  <a:srgbClr val="8F857C"/>
                </a:solidFill>
                <a:latin typeface="IBM Plex Mono"/>
                <a:ea typeface="IBM Plex Mono"/>
              </a:rPr>
              <a:t>Relove × SEPHINE · 守護登記證 · 執行確認 · 2026.11 · AccuCrazy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0972800" y="6492240"/>
            <a:ext cx="731520" cy="2286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>
              <a:lnSpc>
                <a:spcPct val="115000"/>
              </a:lnSpc>
            </a:pPr>
            <a:r>
              <a:rPr sz="900" b="0">
                <a:solidFill>
                  <a:srgbClr val="8F857C"/>
                </a:solidFill>
                <a:latin typeface="IBM Plex Mono"/>
                <a:ea typeface="IBM Plex Mono"/>
              </a:rPr>
              <a:t>7</a:t>
            </a:r>
          </a:p>
        </p:txBody>
      </p:sp>
      <p:sp>
        <p:nvSpPr>
          <p:cNvPr id="14" name="Rectangle 13"/>
          <p:cNvSpPr/>
          <p:nvPr/>
        </p:nvSpPr>
        <p:spPr>
          <a:xfrm>
            <a:off x="502920" y="1691640"/>
            <a:ext cx="54864" cy="292608"/>
          </a:xfrm>
          <a:prstGeom prst="rect">
            <a:avLst/>
          </a:prstGeom>
          <a:solidFill>
            <a:srgbClr val="0B0B0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667512" y="1673352"/>
            <a:ext cx="5303520" cy="329184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250" b="1">
                <a:solidFill>
                  <a:srgbClr val="0B0B0D"/>
                </a:solidFill>
                <a:latin typeface="Noto Sans TC"/>
                <a:ea typeface="Noto Sans TC"/>
              </a:rPr>
              <a:t>個資與隱私（網頁文字）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667512" y="2075688"/>
            <a:ext cx="5303520" cy="39319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lnSpc>
                <a:spcPct val="135000"/>
              </a:lnSpc>
            </a:pPr>
            <a:r>
              <a:rPr sz="1050" b="0">
                <a:solidFill>
                  <a:srgbClr val="0B0B0D"/>
                </a:solidFill>
                <a:latin typeface="Noto Sans TC"/>
                <a:ea typeface="Noto Sans TC"/>
              </a:rPr>
              <a:t>妳的照片只用在這一次活動、這一張識別證。不會外流，不會拿去別的地方用。</a:t>
            </a:r>
          </a:p>
          <a:p>
            <a:pPr algn="l">
              <a:lnSpc>
                <a:spcPct val="135000"/>
              </a:lnSpc>
            </a:pPr>
            <a:r>
              <a:rPr sz="1050" b="0">
                <a:solidFill>
                  <a:srgbClr val="0B0B0D"/>
                </a:solidFill>
                <a:latin typeface="Noto Sans TC"/>
                <a:ea typeface="Noto Sans TC"/>
              </a:rPr>
              <a:t/>
            </a:r>
          </a:p>
          <a:p>
            <a:pPr algn="l">
              <a:lnSpc>
                <a:spcPct val="135000"/>
              </a:lnSpc>
            </a:pPr>
            <a:r>
              <a:rPr sz="1050" b="0">
                <a:solidFill>
                  <a:srgbClr val="0B0B0D"/>
                </a:solidFill>
                <a:latin typeface="Noto Sans TC"/>
                <a:ea typeface="Noto Sans TC"/>
              </a:rPr>
              <a:t>照片會不會被保留？</a:t>
            </a:r>
          </a:p>
          <a:p>
            <a:pPr algn="l">
              <a:lnSpc>
                <a:spcPct val="135000"/>
              </a:lnSpc>
            </a:pPr>
            <a:r>
              <a:rPr sz="1050" b="0">
                <a:solidFill>
                  <a:srgbClr val="0B0B0D"/>
                </a:solidFill>
                <a:latin typeface="Noto Sans TC"/>
                <a:ea typeface="Noto Sans TC"/>
              </a:rPr>
              <a:t>不會。按下同意後送去生成，生成完就刪。不留原始照片、不做人臉辨識、不建資料庫、不拿去訓練。</a:t>
            </a:r>
          </a:p>
          <a:p>
            <a:pPr algn="l">
              <a:lnSpc>
                <a:spcPct val="135000"/>
              </a:lnSpc>
            </a:pPr>
            <a:r>
              <a:rPr sz="1050" b="0">
                <a:solidFill>
                  <a:srgbClr val="0B0B0D"/>
                </a:solidFill>
                <a:latin typeface="Noto Sans TC"/>
                <a:ea typeface="Noto Sans TC"/>
              </a:rPr>
              <a:t/>
            </a:r>
          </a:p>
          <a:p>
            <a:pPr algn="l">
              <a:lnSpc>
                <a:spcPct val="135000"/>
              </a:lnSpc>
            </a:pPr>
            <a:r>
              <a:rPr sz="1050" b="0">
                <a:solidFill>
                  <a:srgbClr val="0B0B0D"/>
                </a:solidFill>
                <a:latin typeface="Noto Sans TC"/>
                <a:ea typeface="Noto Sans TC"/>
              </a:rPr>
              <a:t>做好的識別證存在哪？</a:t>
            </a:r>
          </a:p>
          <a:p>
            <a:pPr algn="l">
              <a:lnSpc>
                <a:spcPct val="135000"/>
              </a:lnSpc>
            </a:pPr>
            <a:r>
              <a:rPr sz="1050" b="0">
                <a:solidFill>
                  <a:srgbClr val="0B0B0D"/>
                </a:solidFill>
                <a:latin typeface="Noto Sans TC"/>
                <a:ea typeface="Noto Sans TC"/>
              </a:rPr>
              <a:t>只存在妳自己的手機瀏覽器裡，不綁帳號、不上傳。清掉瀏覽資料就沒有了。</a:t>
            </a:r>
          </a:p>
          <a:p>
            <a:pPr algn="l">
              <a:lnSpc>
                <a:spcPct val="135000"/>
              </a:lnSpc>
            </a:pPr>
            <a:r>
              <a:rPr sz="1050" b="0">
                <a:solidFill>
                  <a:srgbClr val="0B0B0D"/>
                </a:solidFill>
                <a:latin typeface="Noto Sans TC"/>
                <a:ea typeface="Noto Sans TC"/>
              </a:rPr>
              <a:t/>
            </a:r>
          </a:p>
          <a:p>
            <a:pPr algn="l">
              <a:lnSpc>
                <a:spcPct val="135000"/>
              </a:lnSpc>
            </a:pPr>
            <a:r>
              <a:rPr sz="1050" b="0">
                <a:solidFill>
                  <a:srgbClr val="0B0B0D"/>
                </a:solidFill>
                <a:latin typeface="Noto Sans TC"/>
                <a:ea typeface="Noto Sans TC"/>
              </a:rPr>
              <a:t>拍照時的人臉檢查在妳的手機上做，不會傳出去。</a:t>
            </a:r>
          </a:p>
          <a:p>
            <a:pPr algn="l">
              <a:lnSpc>
                <a:spcPct val="135000"/>
              </a:lnSpc>
            </a:pPr>
            <a:r>
              <a:rPr sz="1050" b="0">
                <a:solidFill>
                  <a:srgbClr val="0B0B0D"/>
                </a:solidFill>
                <a:latin typeface="Noto Sans TC"/>
                <a:ea typeface="Noto Sans TC"/>
              </a:rPr>
              <a:t>未滿 18 歲，請家長或監護人同意後再參加。</a:t>
            </a:r>
          </a:p>
          <a:p>
            <a:pPr algn="l">
              <a:lnSpc>
                <a:spcPct val="135000"/>
              </a:lnSpc>
            </a:pPr>
            <a:r>
              <a:rPr sz="1050" b="0">
                <a:solidFill>
                  <a:srgbClr val="0B0B0D"/>
                </a:solidFill>
                <a:latin typeface="Noto Sans TC"/>
                <a:ea typeface="Noto Sans TC"/>
              </a:rPr>
              <a:t>想刪，隨時可以：清掉瀏覽資料，或寫信給客服。</a:t>
            </a:r>
          </a:p>
        </p:txBody>
      </p:sp>
      <p:sp>
        <p:nvSpPr>
          <p:cNvPr id="17" name="Rectangle 16"/>
          <p:cNvSpPr/>
          <p:nvPr/>
        </p:nvSpPr>
        <p:spPr>
          <a:xfrm>
            <a:off x="6263640" y="1691640"/>
            <a:ext cx="54864" cy="292608"/>
          </a:xfrm>
          <a:prstGeom prst="rect">
            <a:avLst/>
          </a:prstGeom>
          <a:solidFill>
            <a:srgbClr val="0B0B0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6428231" y="1673352"/>
            <a:ext cx="5212080" cy="329184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250" b="1">
                <a:solidFill>
                  <a:srgbClr val="0B0B0D"/>
                </a:solidFill>
                <a:latin typeface="Noto Sans TC"/>
                <a:ea typeface="Noto Sans TC"/>
              </a:rPr>
              <a:t>常見問題（十題，答案要點）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6428231" y="2075688"/>
            <a:ext cx="5212080" cy="402336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lnSpc>
                <a:spcPct val="135000"/>
              </a:lnSpc>
            </a:pPr>
            <a:r>
              <a:rPr sz="1000" b="0">
                <a:solidFill>
                  <a:srgbClr val="0B0B0D"/>
                </a:solidFill>
                <a:latin typeface="Noto Sans TC"/>
                <a:ea typeface="Noto Sans TC"/>
              </a:rPr>
              <a:t>這到底是什麼？　10 公尺的液態銀生命體 SEPHINE 站在忠信廣場；拍一張，它把妳做成小公仔放在身上，變成一支會動的識別證。</a:t>
            </a:r>
          </a:p>
          <a:p>
            <a:pPr algn="l">
              <a:lnSpc>
                <a:spcPct val="135000"/>
              </a:lnSpc>
            </a:pPr>
            <a:r>
              <a:rPr sz="1000" b="0">
                <a:solidFill>
                  <a:srgbClr val="0B0B0D"/>
                </a:solidFill>
                <a:latin typeface="Noto Sans TC"/>
                <a:ea typeface="Noto Sans TC"/>
              </a:rPr>
              <a:t>我可以選站哪裡嗎？　不行。兩題決定。</a:t>
            </a:r>
          </a:p>
          <a:p>
            <a:pPr algn="l">
              <a:lnSpc>
                <a:spcPct val="135000"/>
              </a:lnSpc>
            </a:pPr>
            <a:r>
              <a:rPr sz="1000" b="0">
                <a:solidFill>
                  <a:srgbClr val="0B0B0D"/>
                </a:solidFill>
                <a:latin typeface="Noto Sans TC"/>
                <a:ea typeface="Noto Sans TC"/>
              </a:rPr>
              <a:t>要花錢嗎？　免費。試用包也免費，一證一次。</a:t>
            </a:r>
          </a:p>
          <a:p>
            <a:pPr algn="l">
              <a:lnSpc>
                <a:spcPct val="135000"/>
              </a:lnSpc>
            </a:pPr>
            <a:r>
              <a:rPr sz="1000" b="0">
                <a:solidFill>
                  <a:srgbClr val="0B0B0D"/>
                </a:solidFill>
                <a:latin typeface="Noto Sans TC"/>
                <a:ea typeface="Noto Sans TC"/>
              </a:rPr>
              <a:t>要多久？　約一分鐘。</a:t>
            </a:r>
          </a:p>
          <a:p>
            <a:pPr algn="l">
              <a:lnSpc>
                <a:spcPct val="135000"/>
              </a:lnSpc>
            </a:pPr>
            <a:r>
              <a:rPr sz="1000" b="0">
                <a:solidFill>
                  <a:srgbClr val="0B0B0D"/>
                </a:solidFill>
                <a:latin typeface="Noto Sans TC"/>
                <a:ea typeface="Noto Sans TC"/>
              </a:rPr>
              <a:t>一定要露臉嗎？　要。沒有清楚正臉它不做。</a:t>
            </a:r>
          </a:p>
          <a:p>
            <a:pPr algn="l">
              <a:lnSpc>
                <a:spcPct val="135000"/>
              </a:lnSpc>
            </a:pPr>
            <a:r>
              <a:rPr sz="1000" b="0">
                <a:solidFill>
                  <a:srgbClr val="0B0B0D"/>
                </a:solidFill>
                <a:latin typeface="Noto Sans TC"/>
                <a:ea typeface="Noto Sans TC"/>
              </a:rPr>
              <a:t>公仔會像我嗎？　臉型、眉眼、髮型、眼鏡都會照妳的來。</a:t>
            </a:r>
          </a:p>
          <a:p>
            <a:pPr algn="l">
              <a:lnSpc>
                <a:spcPct val="135000"/>
              </a:lnSpc>
            </a:pPr>
            <a:r>
              <a:rPr sz="1000" b="0">
                <a:solidFill>
                  <a:srgbClr val="0B0B0D"/>
                </a:solidFill>
                <a:latin typeface="Noto Sans TC"/>
                <a:ea typeface="Noto Sans TC"/>
              </a:rPr>
              <a:t>照片會留下來嗎？　不會，生成完即刪。</a:t>
            </a:r>
          </a:p>
          <a:p>
            <a:pPr algn="l">
              <a:lnSpc>
                <a:spcPct val="135000"/>
              </a:lnSpc>
            </a:pPr>
            <a:r>
              <a:rPr sz="1000" b="0">
                <a:solidFill>
                  <a:srgbClr val="0B0B0D"/>
                </a:solidFill>
                <a:latin typeface="Noto Sans TC"/>
                <a:ea typeface="Noto Sans TC"/>
              </a:rPr>
              <a:t>可以上傳照片嗎？　可以，一樣要正臉。</a:t>
            </a:r>
          </a:p>
          <a:p>
            <a:pPr algn="l">
              <a:lnSpc>
                <a:spcPct val="135000"/>
              </a:lnSpc>
            </a:pPr>
            <a:r>
              <a:rPr sz="1000" b="0">
                <a:solidFill>
                  <a:srgbClr val="0B0B0D"/>
                </a:solidFill>
                <a:latin typeface="Noto Sans TC"/>
                <a:ea typeface="Noto Sans TC"/>
              </a:rPr>
              <a:t>關掉頁面識別證會不見嗎？　同一支手機會留著；換手機找不回，做好先存。</a:t>
            </a:r>
          </a:p>
          <a:p>
            <a:pPr algn="l">
              <a:lnSpc>
                <a:spcPct val="135000"/>
              </a:lnSpc>
            </a:pPr>
            <a:r>
              <a:rPr sz="1000" b="0">
                <a:solidFill>
                  <a:srgbClr val="0B0B0D"/>
                </a:solidFill>
                <a:latin typeface="Noto Sans TC"/>
                <a:ea typeface="Noto Sans TC"/>
              </a:rPr>
              <a:t>兌換要帶什麼？　出示識別證，店員看編號。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8D949E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1097280" y="2286000"/>
            <a:ext cx="9966960" cy="4572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ctr">
              <a:lnSpc>
                <a:spcPct val="115000"/>
              </a:lnSpc>
            </a:pPr>
            <a:r>
              <a:rPr sz="1500" b="1">
                <a:solidFill>
                  <a:srgbClr val="F6E9C8"/>
                </a:solidFill>
                <a:latin typeface="Noto Sans TC"/>
                <a:ea typeface="Noto Sans TC"/>
              </a:rPr>
              <a:t>02 · 她的衣服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1097280" y="2788920"/>
            <a:ext cx="9966960" cy="219456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ctr">
              <a:lnSpc>
                <a:spcPct val="135000"/>
              </a:lnSpc>
            </a:pPr>
            <a:r>
              <a:rPr sz="3400" b="1">
                <a:solidFill>
                  <a:srgbClr val="FFFFFF"/>
                </a:solidFill>
                <a:latin typeface="Noto Sans TC"/>
                <a:ea typeface="Noto Sans TC"/>
              </a:rPr>
              <a:t>10 套。</a:t>
            </a:r>
          </a:p>
          <a:p>
            <a:pPr algn="ctr">
              <a:lnSpc>
                <a:spcPct val="135000"/>
              </a:lnSpc>
            </a:pPr>
            <a:r>
              <a:rPr sz="3400" b="1">
                <a:solidFill>
                  <a:srgbClr val="FFFFFF"/>
                </a:solidFill>
                <a:latin typeface="Noto Sans TC"/>
                <a:ea typeface="Noto Sans TC"/>
              </a:rPr>
              <a:t>黑、白、灰，軟、蓬、可愛。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4F4F6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28016"/>
          </a:xfrm>
          <a:prstGeom prst="rect">
            <a:avLst/>
          </a:prstGeom>
          <a:solidFill>
            <a:srgbClr val="8D949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6729984"/>
            <a:ext cx="12191695" cy="128016"/>
          </a:xfrm>
          <a:prstGeom prst="rect">
            <a:avLst/>
          </a:prstGeom>
          <a:solidFill>
            <a:srgbClr val="8D949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Rectangle 3"/>
          <p:cNvSpPr/>
          <p:nvPr/>
        </p:nvSpPr>
        <p:spPr>
          <a:xfrm>
            <a:off x="0" y="0"/>
            <a:ext cx="128016" cy="6858000"/>
          </a:xfrm>
          <a:prstGeom prst="rect">
            <a:avLst/>
          </a:prstGeom>
          <a:solidFill>
            <a:srgbClr val="8D949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Rectangle 4"/>
          <p:cNvSpPr/>
          <p:nvPr/>
        </p:nvSpPr>
        <p:spPr>
          <a:xfrm>
            <a:off x="12063679" y="0"/>
            <a:ext cx="128016" cy="6858000"/>
          </a:xfrm>
          <a:prstGeom prst="rect">
            <a:avLst/>
          </a:prstGeom>
          <a:solidFill>
            <a:srgbClr val="8D949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ounded Rectangle 5"/>
          <p:cNvSpPr/>
          <p:nvPr/>
        </p:nvSpPr>
        <p:spPr>
          <a:xfrm>
            <a:off x="502920" y="384048"/>
            <a:ext cx="1874519" cy="329184"/>
          </a:xfrm>
          <a:prstGeom prst="roundRect">
            <a:avLst/>
          </a:prstGeom>
          <a:solidFill>
            <a:srgbClr val="0B0B0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502920" y="411480"/>
            <a:ext cx="1874519" cy="292608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ctr">
              <a:lnSpc>
                <a:spcPct val="115000"/>
              </a:lnSpc>
            </a:pPr>
            <a:r>
              <a:rPr sz="1050" b="1">
                <a:solidFill>
                  <a:srgbClr val="FFFFFF"/>
                </a:solidFill>
                <a:latin typeface="IBM Plex Mono"/>
                <a:ea typeface="IBM Plex Mono"/>
              </a:rPr>
              <a:t>02 · 服裝 · 10 套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02920" y="822960"/>
            <a:ext cx="11155680" cy="7315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2200" b="1">
                <a:solidFill>
                  <a:srgbClr val="0B0B0D"/>
                </a:solidFill>
                <a:latin typeface="Noto Sans TC"/>
                <a:ea typeface="Noto Sans TC"/>
              </a:rPr>
              <a:t>選定的 10 套。</a:t>
            </a:r>
          </a:p>
        </p:txBody>
      </p:sp>
      <p:sp>
        <p:nvSpPr>
          <p:cNvPr id="9" name="Rectangle 8"/>
          <p:cNvSpPr/>
          <p:nvPr/>
        </p:nvSpPr>
        <p:spPr>
          <a:xfrm>
            <a:off x="502920" y="5989320"/>
            <a:ext cx="11183112" cy="457200"/>
          </a:xfrm>
          <a:prstGeom prst="rect">
            <a:avLst/>
          </a:prstGeom>
          <a:solidFill>
            <a:srgbClr val="8D949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Rectangle 9"/>
          <p:cNvSpPr/>
          <p:nvPr/>
        </p:nvSpPr>
        <p:spPr>
          <a:xfrm>
            <a:off x="502920" y="5989320"/>
            <a:ext cx="82296" cy="457200"/>
          </a:xfrm>
          <a:prstGeom prst="rect">
            <a:avLst/>
          </a:prstGeom>
          <a:solidFill>
            <a:srgbClr val="0B0B0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731520" y="6035040"/>
            <a:ext cx="10881360" cy="384048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>
              <a:lnSpc>
                <a:spcPct val="115000"/>
              </a:lnSpc>
            </a:pPr>
            <a:r>
              <a:rPr sz="1300" b="1">
                <a:solidFill>
                  <a:srgbClr val="0B0B0D"/>
                </a:solidFill>
                <a:latin typeface="Noto Sans TC"/>
                <a:ea typeface="Noto Sans TC"/>
              </a:rPr>
              <a:t>同一個人、同一個頭身比；系統依位置指定，使用者不選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502920" y="6492240"/>
            <a:ext cx="8229600" cy="2286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850" b="0">
                <a:solidFill>
                  <a:srgbClr val="8F857C"/>
                </a:solidFill>
                <a:latin typeface="IBM Plex Mono"/>
                <a:ea typeface="IBM Plex Mono"/>
              </a:rPr>
              <a:t>Relove × SEPHINE · 守護登記證 · 執行確認 · 2026.11 · AccuCrazy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0972800" y="6492240"/>
            <a:ext cx="731520" cy="2286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>
              <a:lnSpc>
                <a:spcPct val="115000"/>
              </a:lnSpc>
            </a:pPr>
            <a:r>
              <a:rPr sz="900" b="0">
                <a:solidFill>
                  <a:srgbClr val="8F857C"/>
                </a:solidFill>
                <a:latin typeface="IBM Plex Mono"/>
                <a:ea typeface="IBM Plex Mono"/>
              </a:rPr>
              <a:t>9</a:t>
            </a:r>
          </a:p>
        </p:txBody>
      </p:sp>
      <p:pic>
        <p:nvPicPr>
          <p:cNvPr id="14" name="Picture 13" descr="pick10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2920" y="1600200"/>
            <a:ext cx="11183112" cy="1927095"/>
          </a:xfrm>
          <a:prstGeom prst="rect">
            <a:avLst/>
          </a:prstGeom>
        </p:spPr>
      </p:pic>
      <p:sp>
        <p:nvSpPr>
          <p:cNvPr id="15" name="TextBox 14"/>
          <p:cNvSpPr txBox="1"/>
          <p:nvPr/>
        </p:nvSpPr>
        <p:spPr>
          <a:xfrm>
            <a:off x="502920" y="4663440"/>
            <a:ext cx="109728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950" b="0">
                <a:solidFill>
                  <a:srgbClr val="8F857C"/>
                </a:solidFill>
                <a:latin typeface="IBM Plex Mono"/>
                <a:ea typeface="IBM Plex Mono"/>
              </a:rPr>
              <a:t>O01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502920" y="4901184"/>
            <a:ext cx="1097280" cy="7315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lnSpc>
                <a:spcPct val="120000"/>
              </a:lnSpc>
            </a:pPr>
            <a:r>
              <a:rPr sz="1050" b="1">
                <a:solidFill>
                  <a:srgbClr val="0B0B0D"/>
                </a:solidFill>
                <a:latin typeface="Noto Sans TC"/>
                <a:ea typeface="Noto Sans TC"/>
              </a:rPr>
              <a:t>黑毛絨巨褲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1625803" y="4663440"/>
            <a:ext cx="109728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950" b="0">
                <a:solidFill>
                  <a:srgbClr val="8F857C"/>
                </a:solidFill>
                <a:latin typeface="IBM Plex Mono"/>
                <a:ea typeface="IBM Plex Mono"/>
              </a:rPr>
              <a:t>O12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625803" y="4901184"/>
            <a:ext cx="1097280" cy="7315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lnSpc>
                <a:spcPct val="120000"/>
              </a:lnSpc>
            </a:pPr>
            <a:r>
              <a:rPr sz="1050" b="1">
                <a:solidFill>
                  <a:srgbClr val="0B0B0D"/>
                </a:solidFill>
                <a:latin typeface="Noto Sans TC"/>
                <a:ea typeface="Noto Sans TC"/>
              </a:rPr>
              <a:t>黑充氣圍巾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2748686" y="4663440"/>
            <a:ext cx="109728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950" b="0">
                <a:solidFill>
                  <a:srgbClr val="8F857C"/>
                </a:solidFill>
                <a:latin typeface="IBM Plex Mono"/>
                <a:ea typeface="IBM Plex Mono"/>
              </a:rPr>
              <a:t>O06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2748686" y="4901184"/>
            <a:ext cx="1097280" cy="7315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lnSpc>
                <a:spcPct val="120000"/>
              </a:lnSpc>
            </a:pPr>
            <a:r>
              <a:rPr sz="1050" b="1">
                <a:solidFill>
                  <a:srgbClr val="0B0B0D"/>
                </a:solidFill>
                <a:latin typeface="Noto Sans TC"/>
                <a:ea typeface="Noto Sans TC"/>
              </a:rPr>
              <a:t>黑白拼色軟護具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3871569" y="4663440"/>
            <a:ext cx="109728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950" b="0">
                <a:solidFill>
                  <a:srgbClr val="8F857C"/>
                </a:solidFill>
                <a:latin typeface="IBM Plex Mono"/>
                <a:ea typeface="IBM Plex Mono"/>
              </a:rPr>
              <a:t>O18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3871569" y="4901184"/>
            <a:ext cx="1097280" cy="7315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lnSpc>
                <a:spcPct val="120000"/>
              </a:lnSpc>
            </a:pPr>
            <a:r>
              <a:rPr sz="1050" b="1">
                <a:solidFill>
                  <a:srgbClr val="0B0B0D"/>
                </a:solidFill>
                <a:latin typeface="Noto Sans TC"/>
                <a:ea typeface="Noto Sans TC"/>
              </a:rPr>
              <a:t>白大手套＋黑寬褲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4994452" y="4663440"/>
            <a:ext cx="109728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950" b="0">
                <a:solidFill>
                  <a:srgbClr val="8F857C"/>
                </a:solidFill>
                <a:latin typeface="IBM Plex Mono"/>
                <a:ea typeface="IBM Plex Mono"/>
              </a:rPr>
              <a:t>O02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4994452" y="4901184"/>
            <a:ext cx="1097280" cy="7315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lnSpc>
                <a:spcPct val="120000"/>
              </a:lnSpc>
            </a:pPr>
            <a:r>
              <a:rPr sz="1050" b="1">
                <a:solidFill>
                  <a:srgbClr val="0B0B0D"/>
                </a:solidFill>
                <a:latin typeface="Noto Sans TC"/>
                <a:ea typeface="Noto Sans TC"/>
              </a:rPr>
              <a:t>白充氣大手套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6117336" y="4663440"/>
            <a:ext cx="109728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950" b="0">
                <a:solidFill>
                  <a:srgbClr val="8F857C"/>
                </a:solidFill>
                <a:latin typeface="IBM Plex Mono"/>
                <a:ea typeface="IBM Plex Mono"/>
              </a:rPr>
              <a:t>O11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6117336" y="4901184"/>
            <a:ext cx="1097280" cy="7315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lnSpc>
                <a:spcPct val="120000"/>
              </a:lnSpc>
            </a:pPr>
            <a:r>
              <a:rPr sz="1050" b="1">
                <a:solidFill>
                  <a:srgbClr val="0B0B0D"/>
                </a:solidFill>
                <a:latin typeface="Noto Sans TC"/>
                <a:ea typeface="Noto Sans TC"/>
              </a:rPr>
              <a:t>白短騎士夾克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7240219" y="4663440"/>
            <a:ext cx="109728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950" b="0">
                <a:solidFill>
                  <a:srgbClr val="8F857C"/>
                </a:solidFill>
                <a:latin typeface="IBM Plex Mono"/>
                <a:ea typeface="IBM Plex Mono"/>
              </a:rPr>
              <a:t>O05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7240219" y="4901184"/>
            <a:ext cx="1097280" cy="7315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lnSpc>
                <a:spcPct val="120000"/>
              </a:lnSpc>
            </a:pPr>
            <a:r>
              <a:rPr sz="1050" b="1">
                <a:solidFill>
                  <a:srgbClr val="0B0B0D"/>
                </a:solidFill>
                <a:latin typeface="Noto Sans TC"/>
                <a:ea typeface="Noto Sans TC"/>
              </a:rPr>
              <a:t>白雲朵羽絨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8363102" y="4663440"/>
            <a:ext cx="109728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950" b="0">
                <a:solidFill>
                  <a:srgbClr val="8F857C"/>
                </a:solidFill>
                <a:latin typeface="IBM Plex Mono"/>
                <a:ea typeface="IBM Plex Mono"/>
              </a:rPr>
              <a:t>O17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8363102" y="4901184"/>
            <a:ext cx="1097280" cy="7315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lnSpc>
                <a:spcPct val="120000"/>
              </a:lnSpc>
            </a:pPr>
            <a:r>
              <a:rPr sz="1050" b="1">
                <a:solidFill>
                  <a:srgbClr val="0B0B0D"/>
                </a:solidFill>
                <a:latin typeface="Noto Sans TC"/>
                <a:ea typeface="Noto Sans TC"/>
              </a:rPr>
              <a:t>白雲朵羽絨＋黑垂襪靴</a:t>
            </a:r>
          </a:p>
        </p:txBody>
      </p:sp>
      <p:sp>
        <p:nvSpPr>
          <p:cNvPr id="31" name="TextBox 30"/>
          <p:cNvSpPr txBox="1"/>
          <p:nvPr/>
        </p:nvSpPr>
        <p:spPr>
          <a:xfrm>
            <a:off x="9485985" y="4663440"/>
            <a:ext cx="109728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950" b="0">
                <a:solidFill>
                  <a:srgbClr val="8F857C"/>
                </a:solidFill>
                <a:latin typeface="IBM Plex Mono"/>
                <a:ea typeface="IBM Plex Mono"/>
              </a:rPr>
              <a:t>O03</a:t>
            </a:r>
          </a:p>
        </p:txBody>
      </p:sp>
      <p:sp>
        <p:nvSpPr>
          <p:cNvPr id="32" name="TextBox 31"/>
          <p:cNvSpPr txBox="1"/>
          <p:nvPr/>
        </p:nvSpPr>
        <p:spPr>
          <a:xfrm>
            <a:off x="9485985" y="4901184"/>
            <a:ext cx="1097280" cy="7315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lnSpc>
                <a:spcPct val="120000"/>
              </a:lnSpc>
            </a:pPr>
            <a:r>
              <a:rPr sz="1050" b="1">
                <a:solidFill>
                  <a:srgbClr val="0B0B0D"/>
                </a:solidFill>
                <a:latin typeface="Noto Sans TC"/>
                <a:ea typeface="Noto Sans TC"/>
              </a:rPr>
              <a:t>白毛絨耳罩套裝</a:t>
            </a:r>
          </a:p>
        </p:txBody>
      </p:sp>
      <p:sp>
        <p:nvSpPr>
          <p:cNvPr id="33" name="TextBox 32"/>
          <p:cNvSpPr txBox="1"/>
          <p:nvPr/>
        </p:nvSpPr>
        <p:spPr>
          <a:xfrm>
            <a:off x="10608868" y="4663440"/>
            <a:ext cx="109728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950" b="0">
                <a:solidFill>
                  <a:srgbClr val="8F857C"/>
                </a:solidFill>
                <a:latin typeface="IBM Plex Mono"/>
                <a:ea typeface="IBM Plex Mono"/>
              </a:rPr>
              <a:t>O07</a:t>
            </a:r>
          </a:p>
        </p:txBody>
      </p:sp>
      <p:sp>
        <p:nvSpPr>
          <p:cNvPr id="34" name="TextBox 33"/>
          <p:cNvSpPr txBox="1"/>
          <p:nvPr/>
        </p:nvSpPr>
        <p:spPr>
          <a:xfrm>
            <a:off x="10608868" y="4901184"/>
            <a:ext cx="1097280" cy="7315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lnSpc>
                <a:spcPct val="120000"/>
              </a:lnSpc>
            </a:pPr>
            <a:r>
              <a:rPr sz="1050" b="1">
                <a:solidFill>
                  <a:srgbClr val="0B0B0D"/>
                </a:solidFill>
                <a:latin typeface="Noto Sans TC"/>
                <a:ea typeface="Noto Sans TC"/>
              </a:rPr>
              <a:t>銀毛絨背心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4F4F6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28016"/>
          </a:xfrm>
          <a:prstGeom prst="rect">
            <a:avLst/>
          </a:prstGeom>
          <a:solidFill>
            <a:srgbClr val="8D949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6729984"/>
            <a:ext cx="12191695" cy="128016"/>
          </a:xfrm>
          <a:prstGeom prst="rect">
            <a:avLst/>
          </a:prstGeom>
          <a:solidFill>
            <a:srgbClr val="8D949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Rectangle 3"/>
          <p:cNvSpPr/>
          <p:nvPr/>
        </p:nvSpPr>
        <p:spPr>
          <a:xfrm>
            <a:off x="0" y="0"/>
            <a:ext cx="128016" cy="6858000"/>
          </a:xfrm>
          <a:prstGeom prst="rect">
            <a:avLst/>
          </a:prstGeom>
          <a:solidFill>
            <a:srgbClr val="8D949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Rectangle 4"/>
          <p:cNvSpPr/>
          <p:nvPr/>
        </p:nvSpPr>
        <p:spPr>
          <a:xfrm>
            <a:off x="12063679" y="0"/>
            <a:ext cx="128016" cy="6858000"/>
          </a:xfrm>
          <a:prstGeom prst="rect">
            <a:avLst/>
          </a:prstGeom>
          <a:solidFill>
            <a:srgbClr val="8D949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ounded Rectangle 5"/>
          <p:cNvSpPr/>
          <p:nvPr/>
        </p:nvSpPr>
        <p:spPr>
          <a:xfrm>
            <a:off x="502920" y="384048"/>
            <a:ext cx="1645920" cy="329184"/>
          </a:xfrm>
          <a:prstGeom prst="roundRect">
            <a:avLst/>
          </a:prstGeom>
          <a:solidFill>
            <a:srgbClr val="0B0B0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502920" y="411480"/>
            <a:ext cx="1645920" cy="292608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ctr">
              <a:lnSpc>
                <a:spcPct val="115000"/>
              </a:lnSpc>
            </a:pPr>
            <a:r>
              <a:rPr sz="1050" b="1">
                <a:solidFill>
                  <a:srgbClr val="FFFFFF"/>
                </a:solidFill>
                <a:latin typeface="IBM Plex Mono"/>
                <a:ea typeface="IBM Plex Mono"/>
              </a:rPr>
              <a:t>02 · 服裝 · 分配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02920" y="822960"/>
            <a:ext cx="11155680" cy="7315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2200" b="1">
                <a:solidFill>
                  <a:srgbClr val="0B0B0D"/>
                </a:solidFill>
                <a:latin typeface="Noto Sans TC"/>
                <a:ea typeface="Noto Sans TC"/>
              </a:rPr>
              <a:t>每個位置三套輪替，牆上一套。</a:t>
            </a:r>
          </a:p>
        </p:txBody>
      </p:sp>
      <p:sp>
        <p:nvSpPr>
          <p:cNvPr id="9" name="Rectangle 8"/>
          <p:cNvSpPr/>
          <p:nvPr/>
        </p:nvSpPr>
        <p:spPr>
          <a:xfrm>
            <a:off x="502920" y="5989320"/>
            <a:ext cx="11183112" cy="457200"/>
          </a:xfrm>
          <a:prstGeom prst="rect">
            <a:avLst/>
          </a:prstGeom>
          <a:solidFill>
            <a:srgbClr val="8D949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Rectangle 9"/>
          <p:cNvSpPr/>
          <p:nvPr/>
        </p:nvSpPr>
        <p:spPr>
          <a:xfrm>
            <a:off x="502920" y="5989320"/>
            <a:ext cx="82296" cy="457200"/>
          </a:xfrm>
          <a:prstGeom prst="rect">
            <a:avLst/>
          </a:prstGeom>
          <a:solidFill>
            <a:srgbClr val="0B0B0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731520" y="6035040"/>
            <a:ext cx="10881360" cy="384048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>
              <a:lnSpc>
                <a:spcPct val="115000"/>
              </a:lnSpc>
            </a:pPr>
            <a:r>
              <a:rPr sz="1300" b="1">
                <a:solidFill>
                  <a:srgbClr val="0B0B0D"/>
                </a:solidFill>
                <a:latin typeface="Noto Sans TC"/>
                <a:ea typeface="Noto Sans TC"/>
              </a:rPr>
              <a:t>分配依背景對比：天空前黑衣清楚、鉻身前白衣清楚；請確認或調換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502920" y="6492240"/>
            <a:ext cx="8229600" cy="2286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850" b="0">
                <a:solidFill>
                  <a:srgbClr val="8F857C"/>
                </a:solidFill>
                <a:latin typeface="IBM Plex Mono"/>
                <a:ea typeface="IBM Plex Mono"/>
              </a:rPr>
              <a:t>Relove × SEPHINE · 守護登記證 · 執行確認 · 2026.11 · AccuCrazy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0972800" y="6492240"/>
            <a:ext cx="731520" cy="2286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>
              <a:lnSpc>
                <a:spcPct val="115000"/>
              </a:lnSpc>
            </a:pPr>
            <a:r>
              <a:rPr sz="900" b="0">
                <a:solidFill>
                  <a:srgbClr val="8F857C"/>
                </a:solidFill>
                <a:latin typeface="IBM Plex Mono"/>
                <a:ea typeface="IBM Plex Mono"/>
              </a:rPr>
              <a:t>10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502920" y="1645920"/>
            <a:ext cx="2926080" cy="36576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500" b="1">
                <a:solidFill>
                  <a:srgbClr val="0B0B0D"/>
                </a:solidFill>
                <a:latin typeface="Noto Sans TC"/>
                <a:ea typeface="Noto Sans TC"/>
              </a:rPr>
              <a:t>肩膀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02920" y="1993392"/>
            <a:ext cx="2926080" cy="3200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000" b="0">
                <a:solidFill>
                  <a:srgbClr val="8F857C"/>
                </a:solidFill>
                <a:latin typeface="Noto Sans TC"/>
                <a:ea typeface="Noto Sans TC"/>
              </a:rPr>
              <a:t>背景是天空，黑為主</a:t>
            </a:r>
          </a:p>
        </p:txBody>
      </p:sp>
      <p:pic>
        <p:nvPicPr>
          <p:cNvPr id="16" name="Picture 15" descr="assign_肩膀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2920" y="2377440"/>
            <a:ext cx="2743200" cy="1588286"/>
          </a:xfrm>
          <a:prstGeom prst="rect">
            <a:avLst/>
          </a:prstGeom>
        </p:spPr>
      </p:pic>
      <p:sp>
        <p:nvSpPr>
          <p:cNvPr id="17" name="TextBox 16"/>
          <p:cNvSpPr txBox="1"/>
          <p:nvPr/>
        </p:nvSpPr>
        <p:spPr>
          <a:xfrm>
            <a:off x="502920" y="4078224"/>
            <a:ext cx="914400" cy="5486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lnSpc>
                <a:spcPct val="120000"/>
              </a:lnSpc>
            </a:pPr>
            <a:r>
              <a:rPr sz="900" b="0">
                <a:solidFill>
                  <a:srgbClr val="0B0B0D"/>
                </a:solidFill>
                <a:latin typeface="Noto Sans TC"/>
                <a:ea typeface="Noto Sans TC"/>
              </a:rPr>
              <a:t>O01</a:t>
            </a:r>
          </a:p>
          <a:p>
            <a:pPr algn="l">
              <a:lnSpc>
                <a:spcPct val="120000"/>
              </a:lnSpc>
            </a:pPr>
            <a:r>
              <a:rPr sz="900" b="0">
                <a:solidFill>
                  <a:srgbClr val="0B0B0D"/>
                </a:solidFill>
                <a:latin typeface="Noto Sans TC"/>
                <a:ea typeface="Noto Sans TC"/>
              </a:rPr>
              <a:t>黑毛絨巨褲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417320" y="4078224"/>
            <a:ext cx="914400" cy="5486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lnSpc>
                <a:spcPct val="120000"/>
              </a:lnSpc>
            </a:pPr>
            <a:r>
              <a:rPr sz="900" b="0">
                <a:solidFill>
                  <a:srgbClr val="0B0B0D"/>
                </a:solidFill>
                <a:latin typeface="Noto Sans TC"/>
                <a:ea typeface="Noto Sans TC"/>
              </a:rPr>
              <a:t>O12</a:t>
            </a:r>
          </a:p>
          <a:p>
            <a:pPr algn="l">
              <a:lnSpc>
                <a:spcPct val="120000"/>
              </a:lnSpc>
            </a:pPr>
            <a:r>
              <a:rPr sz="900" b="0">
                <a:solidFill>
                  <a:srgbClr val="0B0B0D"/>
                </a:solidFill>
                <a:latin typeface="Noto Sans TC"/>
                <a:ea typeface="Noto Sans TC"/>
              </a:rPr>
              <a:t>黑充氣圍巾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2331720" y="4078224"/>
            <a:ext cx="914400" cy="5486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lnSpc>
                <a:spcPct val="120000"/>
              </a:lnSpc>
            </a:pPr>
            <a:r>
              <a:rPr sz="900" b="0">
                <a:solidFill>
                  <a:srgbClr val="0B0B0D"/>
                </a:solidFill>
                <a:latin typeface="Noto Sans TC"/>
                <a:ea typeface="Noto Sans TC"/>
              </a:rPr>
              <a:t>O06</a:t>
            </a:r>
          </a:p>
          <a:p>
            <a:pPr algn="l">
              <a:lnSpc>
                <a:spcPct val="120000"/>
              </a:lnSpc>
            </a:pPr>
            <a:r>
              <a:rPr sz="900" b="0">
                <a:solidFill>
                  <a:srgbClr val="0B0B0D"/>
                </a:solidFill>
                <a:latin typeface="Noto Sans TC"/>
                <a:ea typeface="Noto Sans TC"/>
              </a:rPr>
              <a:t>黑白拼色軟護具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3566160" y="1645920"/>
            <a:ext cx="2926080" cy="36576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500" b="1">
                <a:solidFill>
                  <a:srgbClr val="0B0B0D"/>
                </a:solidFill>
                <a:latin typeface="Noto Sans TC"/>
                <a:ea typeface="Noto Sans TC"/>
              </a:rPr>
              <a:t>掌心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3566160" y="1993392"/>
            <a:ext cx="2926080" cy="3200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000" b="0">
                <a:solidFill>
                  <a:srgbClr val="8F857C"/>
                </a:solidFill>
                <a:latin typeface="Noto Sans TC"/>
                <a:ea typeface="Noto Sans TC"/>
              </a:rPr>
              <a:t>她最小，黑白要分明</a:t>
            </a:r>
          </a:p>
        </p:txBody>
      </p:sp>
      <p:pic>
        <p:nvPicPr>
          <p:cNvPr id="22" name="Picture 21" descr="assign_掌心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66160" y="2377440"/>
            <a:ext cx="2743200" cy="1588286"/>
          </a:xfrm>
          <a:prstGeom prst="rect">
            <a:avLst/>
          </a:prstGeom>
        </p:spPr>
      </p:pic>
      <p:sp>
        <p:nvSpPr>
          <p:cNvPr id="23" name="TextBox 22"/>
          <p:cNvSpPr txBox="1"/>
          <p:nvPr/>
        </p:nvSpPr>
        <p:spPr>
          <a:xfrm>
            <a:off x="3566160" y="4078224"/>
            <a:ext cx="914400" cy="5486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lnSpc>
                <a:spcPct val="120000"/>
              </a:lnSpc>
            </a:pPr>
            <a:r>
              <a:rPr sz="900" b="0">
                <a:solidFill>
                  <a:srgbClr val="0B0B0D"/>
                </a:solidFill>
                <a:latin typeface="Noto Sans TC"/>
                <a:ea typeface="Noto Sans TC"/>
              </a:rPr>
              <a:t>O18</a:t>
            </a:r>
          </a:p>
          <a:p>
            <a:pPr algn="l">
              <a:lnSpc>
                <a:spcPct val="120000"/>
              </a:lnSpc>
            </a:pPr>
            <a:r>
              <a:rPr sz="900" b="0">
                <a:solidFill>
                  <a:srgbClr val="0B0B0D"/>
                </a:solidFill>
                <a:latin typeface="Noto Sans TC"/>
                <a:ea typeface="Noto Sans TC"/>
              </a:rPr>
              <a:t>白大手套＋黑寬褲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4480560" y="4078224"/>
            <a:ext cx="914400" cy="5486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lnSpc>
                <a:spcPct val="120000"/>
              </a:lnSpc>
            </a:pPr>
            <a:r>
              <a:rPr sz="900" b="0">
                <a:solidFill>
                  <a:srgbClr val="0B0B0D"/>
                </a:solidFill>
                <a:latin typeface="Noto Sans TC"/>
                <a:ea typeface="Noto Sans TC"/>
              </a:rPr>
              <a:t>O02</a:t>
            </a:r>
          </a:p>
          <a:p>
            <a:pPr algn="l">
              <a:lnSpc>
                <a:spcPct val="120000"/>
              </a:lnSpc>
            </a:pPr>
            <a:r>
              <a:rPr sz="900" b="0">
                <a:solidFill>
                  <a:srgbClr val="0B0B0D"/>
                </a:solidFill>
                <a:latin typeface="Noto Sans TC"/>
                <a:ea typeface="Noto Sans TC"/>
              </a:rPr>
              <a:t>白充氣大手套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5394960" y="4078224"/>
            <a:ext cx="914400" cy="5486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lnSpc>
                <a:spcPct val="120000"/>
              </a:lnSpc>
            </a:pPr>
            <a:r>
              <a:rPr sz="900" b="0">
                <a:solidFill>
                  <a:srgbClr val="0B0B0D"/>
                </a:solidFill>
                <a:latin typeface="Noto Sans TC"/>
                <a:ea typeface="Noto Sans TC"/>
              </a:rPr>
              <a:t>O11</a:t>
            </a:r>
          </a:p>
          <a:p>
            <a:pPr algn="l">
              <a:lnSpc>
                <a:spcPct val="120000"/>
              </a:lnSpc>
            </a:pPr>
            <a:r>
              <a:rPr sz="900" b="0">
                <a:solidFill>
                  <a:srgbClr val="0B0B0D"/>
                </a:solidFill>
                <a:latin typeface="Noto Sans TC"/>
                <a:ea typeface="Noto Sans TC"/>
              </a:rPr>
              <a:t>白短騎士夾克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6629400" y="1645920"/>
            <a:ext cx="2926080" cy="36576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500" b="1">
                <a:solidFill>
                  <a:srgbClr val="0B0B0D"/>
                </a:solidFill>
                <a:latin typeface="Noto Sans TC"/>
                <a:ea typeface="Noto Sans TC"/>
              </a:rPr>
              <a:t>腳邊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6629400" y="1993392"/>
            <a:ext cx="2926080" cy="3200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000" b="0">
                <a:solidFill>
                  <a:srgbClr val="8F857C"/>
                </a:solidFill>
                <a:latin typeface="Noto Sans TC"/>
                <a:ea typeface="Noto Sans TC"/>
              </a:rPr>
              <a:t>背景是它的鉻身，白為主</a:t>
            </a:r>
          </a:p>
        </p:txBody>
      </p:sp>
      <p:pic>
        <p:nvPicPr>
          <p:cNvPr id="28" name="Picture 27" descr="assign_腳邊.jp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629400" y="2377440"/>
            <a:ext cx="2743200" cy="1588286"/>
          </a:xfrm>
          <a:prstGeom prst="rect">
            <a:avLst/>
          </a:prstGeom>
        </p:spPr>
      </p:pic>
      <p:sp>
        <p:nvSpPr>
          <p:cNvPr id="29" name="TextBox 28"/>
          <p:cNvSpPr txBox="1"/>
          <p:nvPr/>
        </p:nvSpPr>
        <p:spPr>
          <a:xfrm>
            <a:off x="6629400" y="4078224"/>
            <a:ext cx="914400" cy="5486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lnSpc>
                <a:spcPct val="120000"/>
              </a:lnSpc>
            </a:pPr>
            <a:r>
              <a:rPr sz="900" b="0">
                <a:solidFill>
                  <a:srgbClr val="0B0B0D"/>
                </a:solidFill>
                <a:latin typeface="Noto Sans TC"/>
                <a:ea typeface="Noto Sans TC"/>
              </a:rPr>
              <a:t>O05</a:t>
            </a:r>
          </a:p>
          <a:p>
            <a:pPr algn="l">
              <a:lnSpc>
                <a:spcPct val="120000"/>
              </a:lnSpc>
            </a:pPr>
            <a:r>
              <a:rPr sz="900" b="0">
                <a:solidFill>
                  <a:srgbClr val="0B0B0D"/>
                </a:solidFill>
                <a:latin typeface="Noto Sans TC"/>
                <a:ea typeface="Noto Sans TC"/>
              </a:rPr>
              <a:t>白雲朵羽絨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7543800" y="4078224"/>
            <a:ext cx="914400" cy="5486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lnSpc>
                <a:spcPct val="120000"/>
              </a:lnSpc>
            </a:pPr>
            <a:r>
              <a:rPr sz="900" b="0">
                <a:solidFill>
                  <a:srgbClr val="0B0B0D"/>
                </a:solidFill>
                <a:latin typeface="Noto Sans TC"/>
                <a:ea typeface="Noto Sans TC"/>
              </a:rPr>
              <a:t>O17</a:t>
            </a:r>
          </a:p>
          <a:p>
            <a:pPr algn="l">
              <a:lnSpc>
                <a:spcPct val="120000"/>
              </a:lnSpc>
            </a:pPr>
            <a:r>
              <a:rPr sz="900" b="0">
                <a:solidFill>
                  <a:srgbClr val="0B0B0D"/>
                </a:solidFill>
                <a:latin typeface="Noto Sans TC"/>
                <a:ea typeface="Noto Sans TC"/>
              </a:rPr>
              <a:t>白雲朵羽絨＋黑垂襪靴</a:t>
            </a:r>
          </a:p>
        </p:txBody>
      </p:sp>
      <p:sp>
        <p:nvSpPr>
          <p:cNvPr id="31" name="TextBox 30"/>
          <p:cNvSpPr txBox="1"/>
          <p:nvPr/>
        </p:nvSpPr>
        <p:spPr>
          <a:xfrm>
            <a:off x="8458200" y="4078224"/>
            <a:ext cx="914400" cy="5486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lnSpc>
                <a:spcPct val="120000"/>
              </a:lnSpc>
            </a:pPr>
            <a:r>
              <a:rPr sz="900" b="0">
                <a:solidFill>
                  <a:srgbClr val="0B0B0D"/>
                </a:solidFill>
                <a:latin typeface="Noto Sans TC"/>
                <a:ea typeface="Noto Sans TC"/>
              </a:rPr>
              <a:t>O03</a:t>
            </a:r>
          </a:p>
          <a:p>
            <a:pPr algn="l">
              <a:lnSpc>
                <a:spcPct val="120000"/>
              </a:lnSpc>
            </a:pPr>
            <a:r>
              <a:rPr sz="900" b="0">
                <a:solidFill>
                  <a:srgbClr val="0B0B0D"/>
                </a:solidFill>
                <a:latin typeface="Noto Sans TC"/>
                <a:ea typeface="Noto Sans TC"/>
              </a:rPr>
              <a:t>白毛絨耳罩套裝</a:t>
            </a:r>
          </a:p>
        </p:txBody>
      </p:sp>
      <p:sp>
        <p:nvSpPr>
          <p:cNvPr id="32" name="TextBox 31"/>
          <p:cNvSpPr txBox="1"/>
          <p:nvPr/>
        </p:nvSpPr>
        <p:spPr>
          <a:xfrm>
            <a:off x="9692640" y="1645920"/>
            <a:ext cx="1463040" cy="36576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500" b="1">
                <a:solidFill>
                  <a:srgbClr val="0B0B0D"/>
                </a:solidFill>
                <a:latin typeface="Noto Sans TC"/>
                <a:ea typeface="Noto Sans TC"/>
              </a:rPr>
              <a:t>牆（示範）</a:t>
            </a:r>
          </a:p>
        </p:txBody>
      </p:sp>
      <p:sp>
        <p:nvSpPr>
          <p:cNvPr id="33" name="TextBox 32"/>
          <p:cNvSpPr txBox="1"/>
          <p:nvPr/>
        </p:nvSpPr>
        <p:spPr>
          <a:xfrm>
            <a:off x="9692640" y="1993392"/>
            <a:ext cx="1463040" cy="3200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000" b="0">
                <a:solidFill>
                  <a:srgbClr val="8F857C"/>
                </a:solidFill>
                <a:latin typeface="Noto Sans TC"/>
                <a:ea typeface="Noto Sans TC"/>
              </a:rPr>
              <a:t>十二張一排</a:t>
            </a:r>
          </a:p>
        </p:txBody>
      </p:sp>
      <p:pic>
        <p:nvPicPr>
          <p:cNvPr id="34" name="Picture 33" descr="assign_牆（.jp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692640" y="2377440"/>
            <a:ext cx="1280160" cy="2275484"/>
          </a:xfrm>
          <a:prstGeom prst="rect">
            <a:avLst/>
          </a:prstGeom>
        </p:spPr>
      </p:pic>
      <p:sp>
        <p:nvSpPr>
          <p:cNvPr id="35" name="TextBox 34"/>
          <p:cNvSpPr txBox="1"/>
          <p:nvPr/>
        </p:nvSpPr>
        <p:spPr>
          <a:xfrm>
            <a:off x="9692640" y="4729276"/>
            <a:ext cx="1280160" cy="5486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lnSpc>
                <a:spcPct val="120000"/>
              </a:lnSpc>
            </a:pPr>
            <a:r>
              <a:rPr sz="900" b="0">
                <a:solidFill>
                  <a:srgbClr val="0B0B0D"/>
                </a:solidFill>
                <a:latin typeface="Noto Sans TC"/>
                <a:ea typeface="Noto Sans TC"/>
              </a:rPr>
              <a:t>O07</a:t>
            </a:r>
          </a:p>
          <a:p>
            <a:pPr algn="l">
              <a:lnSpc>
                <a:spcPct val="120000"/>
              </a:lnSpc>
            </a:pPr>
            <a:r>
              <a:rPr sz="900" b="0">
                <a:solidFill>
                  <a:srgbClr val="0B0B0D"/>
                </a:solidFill>
                <a:latin typeface="Noto Sans TC"/>
                <a:ea typeface="Noto Sans TC"/>
              </a:rPr>
              <a:t>銀毛絨背心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8D949E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1097280" y="2286000"/>
            <a:ext cx="9966960" cy="4572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ctr">
              <a:lnSpc>
                <a:spcPct val="115000"/>
              </a:lnSpc>
            </a:pPr>
            <a:r>
              <a:rPr sz="1500" b="1">
                <a:solidFill>
                  <a:srgbClr val="F6E9C8"/>
                </a:solidFill>
                <a:latin typeface="Noto Sans TC"/>
                <a:ea typeface="Noto Sans TC"/>
              </a:rPr>
              <a:t>03 · 她在它哪裡、怎麼動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1097280" y="2788920"/>
            <a:ext cx="9966960" cy="219456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ctr">
              <a:lnSpc>
                <a:spcPct val="135000"/>
              </a:lnSpc>
            </a:pPr>
            <a:r>
              <a:rPr sz="3400" b="1">
                <a:solidFill>
                  <a:srgbClr val="FFFFFF"/>
                </a:solidFill>
                <a:latin typeface="Noto Sans TC"/>
                <a:ea typeface="Noto Sans TC"/>
              </a:rPr>
              <a:t>三個位置，由第一題決定。</a:t>
            </a:r>
          </a:p>
          <a:p>
            <a:pPr algn="ctr">
              <a:lnSpc>
                <a:spcPct val="135000"/>
              </a:lnSpc>
            </a:pPr>
            <a:r>
              <a:rPr sz="3400" b="1">
                <a:solidFill>
                  <a:srgbClr val="FFFFFF"/>
                </a:solidFill>
                <a:latin typeface="Noto Sans TC"/>
                <a:ea typeface="Noto Sans TC"/>
              </a:rPr>
              <a:t>每個位置三個動作，由第二題決定。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4F4F6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28016"/>
          </a:xfrm>
          <a:prstGeom prst="rect">
            <a:avLst/>
          </a:prstGeom>
          <a:solidFill>
            <a:srgbClr val="8D949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6729984"/>
            <a:ext cx="12191695" cy="128016"/>
          </a:xfrm>
          <a:prstGeom prst="rect">
            <a:avLst/>
          </a:prstGeom>
          <a:solidFill>
            <a:srgbClr val="8D949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Rectangle 3"/>
          <p:cNvSpPr/>
          <p:nvPr/>
        </p:nvSpPr>
        <p:spPr>
          <a:xfrm>
            <a:off x="0" y="0"/>
            <a:ext cx="128016" cy="6858000"/>
          </a:xfrm>
          <a:prstGeom prst="rect">
            <a:avLst/>
          </a:prstGeom>
          <a:solidFill>
            <a:srgbClr val="8D949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Rectangle 4"/>
          <p:cNvSpPr/>
          <p:nvPr/>
        </p:nvSpPr>
        <p:spPr>
          <a:xfrm>
            <a:off x="12063679" y="0"/>
            <a:ext cx="128016" cy="6858000"/>
          </a:xfrm>
          <a:prstGeom prst="rect">
            <a:avLst/>
          </a:prstGeom>
          <a:solidFill>
            <a:srgbClr val="8D949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ounded Rectangle 5"/>
          <p:cNvSpPr/>
          <p:nvPr/>
        </p:nvSpPr>
        <p:spPr>
          <a:xfrm>
            <a:off x="502920" y="384048"/>
            <a:ext cx="1074420" cy="329184"/>
          </a:xfrm>
          <a:prstGeom prst="roundRect">
            <a:avLst/>
          </a:prstGeom>
          <a:solidFill>
            <a:srgbClr val="0B0B0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502920" y="411480"/>
            <a:ext cx="1074420" cy="292608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ctr">
              <a:lnSpc>
                <a:spcPct val="115000"/>
              </a:lnSpc>
            </a:pPr>
            <a:r>
              <a:rPr sz="1050" b="1">
                <a:solidFill>
                  <a:srgbClr val="FFFFFF"/>
                </a:solidFill>
                <a:latin typeface="IBM Plex Mono"/>
                <a:ea typeface="IBM Plex Mono"/>
              </a:rPr>
              <a:t>03 · 位置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02920" y="822960"/>
            <a:ext cx="11155680" cy="7315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2200" b="1">
                <a:solidFill>
                  <a:srgbClr val="0B0B0D"/>
                </a:solidFill>
                <a:latin typeface="Noto Sans TC"/>
                <a:ea typeface="Noto Sans TC"/>
              </a:rPr>
              <a:t>它把妳舉高、捧著，或站在妳旁邊。</a:t>
            </a:r>
          </a:p>
        </p:txBody>
      </p:sp>
      <p:sp>
        <p:nvSpPr>
          <p:cNvPr id="9" name="Rectangle 8"/>
          <p:cNvSpPr/>
          <p:nvPr/>
        </p:nvSpPr>
        <p:spPr>
          <a:xfrm>
            <a:off x="502920" y="5989320"/>
            <a:ext cx="11183112" cy="457200"/>
          </a:xfrm>
          <a:prstGeom prst="rect">
            <a:avLst/>
          </a:prstGeom>
          <a:solidFill>
            <a:srgbClr val="8D949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Rectangle 9"/>
          <p:cNvSpPr/>
          <p:nvPr/>
        </p:nvSpPr>
        <p:spPr>
          <a:xfrm>
            <a:off x="502920" y="5989320"/>
            <a:ext cx="82296" cy="457200"/>
          </a:xfrm>
          <a:prstGeom prst="rect">
            <a:avLst/>
          </a:prstGeom>
          <a:solidFill>
            <a:srgbClr val="0B0B0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731520" y="6035040"/>
            <a:ext cx="10881360" cy="384048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>
              <a:lnSpc>
                <a:spcPct val="115000"/>
              </a:lnSpc>
            </a:pPr>
            <a:r>
              <a:rPr sz="1300" b="1">
                <a:solidFill>
                  <a:srgbClr val="0B0B0D"/>
                </a:solidFill>
                <a:latin typeface="Noto Sans TC"/>
                <a:ea typeface="Noto Sans TC"/>
              </a:rPr>
              <a:t>三個位置同一個鏡頭距離；她的大小固定：站著是它頭高的四分之三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502920" y="6492240"/>
            <a:ext cx="8229600" cy="2286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850" b="0">
                <a:solidFill>
                  <a:srgbClr val="8F857C"/>
                </a:solidFill>
                <a:latin typeface="IBM Plex Mono"/>
                <a:ea typeface="IBM Plex Mono"/>
              </a:rPr>
              <a:t>Relove × SEPHINE · 守護登記證 · 執行確認 · 2026.11 · AccuCrazy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0972800" y="6492240"/>
            <a:ext cx="731520" cy="2286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>
              <a:lnSpc>
                <a:spcPct val="115000"/>
              </a:lnSpc>
            </a:pPr>
            <a:r>
              <a:rPr sz="900" b="0">
                <a:solidFill>
                  <a:srgbClr val="8F857C"/>
                </a:solidFill>
                <a:latin typeface="IBM Plex Mono"/>
                <a:ea typeface="IBM Plex Mono"/>
              </a:rPr>
              <a:t>12</a:t>
            </a:r>
          </a:p>
        </p:txBody>
      </p:sp>
      <p:pic>
        <p:nvPicPr>
          <p:cNvPr id="14" name="Picture 13" descr="nine_sh_stand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41243" y="1645920"/>
            <a:ext cx="1735233" cy="3108960"/>
          </a:xfrm>
          <a:prstGeom prst="rect">
            <a:avLst/>
          </a:prstGeom>
        </p:spPr>
      </p:pic>
      <p:sp>
        <p:nvSpPr>
          <p:cNvPr id="15" name="TextBox 14"/>
          <p:cNvSpPr txBox="1"/>
          <p:nvPr/>
        </p:nvSpPr>
        <p:spPr>
          <a:xfrm>
            <a:off x="502920" y="4846320"/>
            <a:ext cx="3611880" cy="36576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600" b="1">
                <a:solidFill>
                  <a:srgbClr val="0B0B0D"/>
                </a:solidFill>
                <a:latin typeface="Noto Sans TC"/>
                <a:ea typeface="Noto Sans TC"/>
              </a:rPr>
              <a:t>1　肩膀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502920" y="5230368"/>
            <a:ext cx="3611880" cy="3200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100" b="0">
                <a:solidFill>
                  <a:srgbClr val="3A3F47"/>
                </a:solidFill>
                <a:latin typeface="Noto Sans TC"/>
                <a:ea typeface="Noto Sans TC"/>
              </a:rPr>
              <a:t>「把我舉高，讓我看得遠一點」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502920" y="5532120"/>
            <a:ext cx="3611880" cy="36576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050" b="0">
                <a:solidFill>
                  <a:srgbClr val="8F857C"/>
                </a:solidFill>
                <a:latin typeface="Noto Sans TC"/>
                <a:ea typeface="Noto Sans TC"/>
              </a:rPr>
              <a:t>她在它左肩、緊貼它的頭</a:t>
            </a:r>
          </a:p>
        </p:txBody>
      </p:sp>
      <p:pic>
        <p:nvPicPr>
          <p:cNvPr id="18" name="Picture 17" descr="nine_pm_sit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217715" y="1645920"/>
            <a:ext cx="1735233" cy="3108960"/>
          </a:xfrm>
          <a:prstGeom prst="rect">
            <a:avLst/>
          </a:prstGeom>
        </p:spPr>
      </p:pic>
      <p:sp>
        <p:nvSpPr>
          <p:cNvPr id="19" name="TextBox 18"/>
          <p:cNvSpPr txBox="1"/>
          <p:nvPr/>
        </p:nvSpPr>
        <p:spPr>
          <a:xfrm>
            <a:off x="4279392" y="4846320"/>
            <a:ext cx="3611880" cy="36576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600" b="1">
                <a:solidFill>
                  <a:srgbClr val="0B0B0D"/>
                </a:solidFill>
                <a:latin typeface="Noto Sans TC"/>
                <a:ea typeface="Noto Sans TC"/>
              </a:rPr>
              <a:t>2　掌心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4279392" y="5230368"/>
            <a:ext cx="3611880" cy="3200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100" b="0">
                <a:solidFill>
                  <a:srgbClr val="3A3F47"/>
                </a:solidFill>
                <a:latin typeface="Noto Sans TC"/>
                <a:ea typeface="Noto Sans TC"/>
              </a:rPr>
              <a:t>「把我捧著，讓我喘一口氣」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4279392" y="5532120"/>
            <a:ext cx="3611880" cy="36576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050" b="0">
                <a:solidFill>
                  <a:srgbClr val="8F857C"/>
                </a:solidFill>
                <a:latin typeface="Noto Sans TC"/>
                <a:ea typeface="Noto Sans TC"/>
              </a:rPr>
              <a:t>她在它抬起的右掌正中央</a:t>
            </a:r>
          </a:p>
        </p:txBody>
      </p:sp>
      <p:pic>
        <p:nvPicPr>
          <p:cNvPr id="22" name="Picture 21" descr="nine_bs_lean.jp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994187" y="1645920"/>
            <a:ext cx="1735233" cy="3108960"/>
          </a:xfrm>
          <a:prstGeom prst="rect">
            <a:avLst/>
          </a:prstGeom>
        </p:spPr>
      </p:pic>
      <p:sp>
        <p:nvSpPr>
          <p:cNvPr id="23" name="TextBox 22"/>
          <p:cNvSpPr txBox="1"/>
          <p:nvPr/>
        </p:nvSpPr>
        <p:spPr>
          <a:xfrm>
            <a:off x="8055864" y="4846320"/>
            <a:ext cx="3611880" cy="36576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600" b="1">
                <a:solidFill>
                  <a:srgbClr val="0B0B0D"/>
                </a:solidFill>
                <a:latin typeface="Noto Sans TC"/>
                <a:ea typeface="Noto Sans TC"/>
              </a:rPr>
              <a:t>3　腳邊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8055864" y="5230368"/>
            <a:ext cx="3611880" cy="3200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100" b="0">
                <a:solidFill>
                  <a:srgbClr val="3A3F47"/>
                </a:solidFill>
                <a:latin typeface="Noto Sans TC"/>
                <a:ea typeface="Noto Sans TC"/>
              </a:rPr>
              <a:t>「站在我旁邊就好，我想自己走」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055864" y="5532120"/>
            <a:ext cx="3611880" cy="36576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050" b="0">
                <a:solidFill>
                  <a:srgbClr val="8F857C"/>
                </a:solidFill>
                <a:latin typeface="Noto Sans TC"/>
                <a:ea typeface="Noto Sans TC"/>
              </a:rPr>
              <a:t>她在它雙腿之間的拱裡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4F4F6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28016"/>
          </a:xfrm>
          <a:prstGeom prst="rect">
            <a:avLst/>
          </a:prstGeom>
          <a:solidFill>
            <a:srgbClr val="8D949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6729984"/>
            <a:ext cx="12191695" cy="128016"/>
          </a:xfrm>
          <a:prstGeom prst="rect">
            <a:avLst/>
          </a:prstGeom>
          <a:solidFill>
            <a:srgbClr val="8D949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Rectangle 3"/>
          <p:cNvSpPr/>
          <p:nvPr/>
        </p:nvSpPr>
        <p:spPr>
          <a:xfrm>
            <a:off x="0" y="0"/>
            <a:ext cx="128016" cy="6858000"/>
          </a:xfrm>
          <a:prstGeom prst="rect">
            <a:avLst/>
          </a:prstGeom>
          <a:solidFill>
            <a:srgbClr val="8D949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Rectangle 4"/>
          <p:cNvSpPr/>
          <p:nvPr/>
        </p:nvSpPr>
        <p:spPr>
          <a:xfrm>
            <a:off x="12063679" y="0"/>
            <a:ext cx="128016" cy="6858000"/>
          </a:xfrm>
          <a:prstGeom prst="rect">
            <a:avLst/>
          </a:prstGeom>
          <a:solidFill>
            <a:srgbClr val="8D949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ounded Rectangle 5"/>
          <p:cNvSpPr/>
          <p:nvPr/>
        </p:nvSpPr>
        <p:spPr>
          <a:xfrm>
            <a:off x="502920" y="384048"/>
            <a:ext cx="1074420" cy="329184"/>
          </a:xfrm>
          <a:prstGeom prst="roundRect">
            <a:avLst/>
          </a:prstGeom>
          <a:solidFill>
            <a:srgbClr val="0B0B0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502920" y="411480"/>
            <a:ext cx="1074420" cy="292608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ctr">
              <a:lnSpc>
                <a:spcPct val="115000"/>
              </a:lnSpc>
            </a:pPr>
            <a:r>
              <a:rPr sz="1050" b="1">
                <a:solidFill>
                  <a:srgbClr val="FFFFFF"/>
                </a:solidFill>
                <a:latin typeface="IBM Plex Mono"/>
                <a:ea typeface="IBM Plex Mono"/>
              </a:rPr>
              <a:t>03 · 肩膀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02920" y="822960"/>
            <a:ext cx="11155680" cy="7315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2200" b="1">
                <a:solidFill>
                  <a:srgbClr val="0B0B0D"/>
                </a:solidFill>
                <a:latin typeface="Noto Sans TC"/>
                <a:ea typeface="Noto Sans TC"/>
              </a:rPr>
              <a:t>肩膀：坐、站、睡；備選揮手、抱它。</a:t>
            </a:r>
          </a:p>
        </p:txBody>
      </p:sp>
      <p:sp>
        <p:nvSpPr>
          <p:cNvPr id="9" name="Rectangle 8"/>
          <p:cNvSpPr/>
          <p:nvPr/>
        </p:nvSpPr>
        <p:spPr>
          <a:xfrm>
            <a:off x="502920" y="5989320"/>
            <a:ext cx="11183112" cy="457200"/>
          </a:xfrm>
          <a:prstGeom prst="rect">
            <a:avLst/>
          </a:prstGeom>
          <a:solidFill>
            <a:srgbClr val="8D949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Rectangle 9"/>
          <p:cNvSpPr/>
          <p:nvPr/>
        </p:nvSpPr>
        <p:spPr>
          <a:xfrm>
            <a:off x="502920" y="5989320"/>
            <a:ext cx="82296" cy="457200"/>
          </a:xfrm>
          <a:prstGeom prst="rect">
            <a:avLst/>
          </a:prstGeom>
          <a:solidFill>
            <a:srgbClr val="0B0B0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731520" y="6035040"/>
            <a:ext cx="10881360" cy="384048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>
              <a:lnSpc>
                <a:spcPct val="115000"/>
              </a:lnSpc>
            </a:pPr>
            <a:r>
              <a:rPr sz="1300" b="1">
                <a:solidFill>
                  <a:srgbClr val="0B0B0D"/>
                </a:solidFill>
                <a:latin typeface="Noto Sans TC"/>
                <a:ea typeface="Noto Sans TC"/>
              </a:rPr>
              <a:t>請確認：三個現行留用，或用備選換掉其中一個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502920" y="6492240"/>
            <a:ext cx="8229600" cy="2286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850" b="0">
                <a:solidFill>
                  <a:srgbClr val="8F857C"/>
                </a:solidFill>
                <a:latin typeface="IBM Plex Mono"/>
                <a:ea typeface="IBM Plex Mono"/>
              </a:rPr>
              <a:t>Relove × SEPHINE · 守護登記證 · 執行確認 · 2026.11 · AccuCrazy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0972800" y="6492240"/>
            <a:ext cx="731520" cy="2286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>
              <a:lnSpc>
                <a:spcPct val="115000"/>
              </a:lnSpc>
            </a:pPr>
            <a:r>
              <a:rPr sz="900" b="0">
                <a:solidFill>
                  <a:srgbClr val="8F857C"/>
                </a:solidFill>
                <a:latin typeface="IBM Plex Mono"/>
                <a:ea typeface="IBM Plex Mono"/>
              </a:rPr>
              <a:t>13</a:t>
            </a:r>
          </a:p>
        </p:txBody>
      </p:sp>
      <p:pic>
        <p:nvPicPr>
          <p:cNvPr id="14" name="sh_sit.mp4">
            <a:hlinkClick r:id="" action="ppaction://media"/>
          </p:cNvPr>
          <p:cNvPicPr>
            <a:picLocks noChangeAspect="1"/>
          </p:cNvPicPr>
          <p:nvPr>
            <a:videoFile r:link="rId3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502920" y="1645920"/>
            <a:ext cx="1928812" cy="3429000"/>
          </a:xfrm>
          <a:prstGeom prst="rect">
            <a:avLst/>
          </a:prstGeom>
        </p:spPr>
      </p:pic>
      <p:sp>
        <p:nvSpPr>
          <p:cNvPr id="15" name="TextBox 14"/>
          <p:cNvSpPr txBox="1"/>
          <p:nvPr/>
        </p:nvSpPr>
        <p:spPr>
          <a:xfrm>
            <a:off x="411480" y="5129783"/>
            <a:ext cx="2111692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900" b="0">
                <a:solidFill>
                  <a:srgbClr val="8F857C"/>
                </a:solidFill>
                <a:latin typeface="IBM Plex Mono"/>
                <a:ea typeface="IBM Plex Mono"/>
              </a:rPr>
              <a:t>現行 · 坐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411480" y="5367528"/>
            <a:ext cx="2111692" cy="64008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lnSpc>
                <a:spcPct val="130000"/>
              </a:lnSpc>
            </a:pPr>
            <a:r>
              <a:rPr sz="950" b="0">
                <a:solidFill>
                  <a:srgbClr val="0B0B0D"/>
                </a:solidFill>
                <a:latin typeface="Noto Sans TC"/>
                <a:ea typeface="Noto Sans TC"/>
              </a:rPr>
              <a:t>坐在它肩上</a:t>
            </a:r>
          </a:p>
          <a:p>
            <a:pPr algn="l">
              <a:lnSpc>
                <a:spcPct val="130000"/>
              </a:lnSpc>
            </a:pPr>
            <a:r>
              <a:rPr sz="950" b="0">
                <a:solidFill>
                  <a:srgbClr val="0B0B0D"/>
                </a:solidFill>
                <a:latin typeface="Noto Sans TC"/>
                <a:ea typeface="Noto Sans TC"/>
              </a:rPr>
              <a:t>盪腳、雙手高舉伸懶腰，再看鏡頭</a:t>
            </a:r>
          </a:p>
        </p:txBody>
      </p:sp>
      <p:pic>
        <p:nvPicPr>
          <p:cNvPr id="17" name="sh_stand.mp4">
            <a:hlinkClick r:id="" action="ppaction://media"/>
          </p:cNvPr>
          <p:cNvPicPr>
            <a:picLocks noChangeAspect="1"/>
          </p:cNvPicPr>
          <p:nvPr>
            <a:videoFile r:link="rId6"/>
            <p:extLst>
              <p:ext uri="{DAA4B4D4-6D71-4841-9C94-3DE7FCFB9230}">
                <p14:media xmlns:p14="http://schemas.microsoft.com/office/powerpoint/2010/main" r:embed="rId5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2816494" y="1645920"/>
            <a:ext cx="1928812" cy="3429000"/>
          </a:xfrm>
          <a:prstGeom prst="rect">
            <a:avLst/>
          </a:prstGeom>
        </p:spPr>
      </p:pic>
      <p:sp>
        <p:nvSpPr>
          <p:cNvPr id="18" name="TextBox 17"/>
          <p:cNvSpPr txBox="1"/>
          <p:nvPr/>
        </p:nvSpPr>
        <p:spPr>
          <a:xfrm>
            <a:off x="2725054" y="5129783"/>
            <a:ext cx="2111692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900" b="0">
                <a:solidFill>
                  <a:srgbClr val="8F857C"/>
                </a:solidFill>
                <a:latin typeface="IBM Plex Mono"/>
                <a:ea typeface="IBM Plex Mono"/>
              </a:rPr>
              <a:t>現行 · 站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2725054" y="5367528"/>
            <a:ext cx="2111692" cy="64008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lnSpc>
                <a:spcPct val="130000"/>
              </a:lnSpc>
            </a:pPr>
            <a:r>
              <a:rPr sz="950" b="0">
                <a:solidFill>
                  <a:srgbClr val="0B0B0D"/>
                </a:solidFill>
                <a:latin typeface="Noto Sans TC"/>
                <a:ea typeface="Noto Sans TC"/>
              </a:rPr>
              <a:t>站在肩上看遠</a:t>
            </a:r>
          </a:p>
          <a:p>
            <a:pPr algn="l">
              <a:lnSpc>
                <a:spcPct val="130000"/>
              </a:lnSpc>
            </a:pPr>
            <a:r>
              <a:rPr sz="950" b="0">
                <a:solidFill>
                  <a:srgbClr val="0B0B0D"/>
                </a:solidFill>
                <a:latin typeface="Noto Sans TC"/>
                <a:ea typeface="Noto Sans TC"/>
              </a:rPr>
              <a:t>遮眼遠眺、慢慢掃視地平線，指向遠方</a:t>
            </a:r>
          </a:p>
        </p:txBody>
      </p:sp>
      <p:pic>
        <p:nvPicPr>
          <p:cNvPr id="20" name="sh_sleep.mp4">
            <a:hlinkClick r:id="" action="ppaction://media"/>
          </p:cNvPr>
          <p:cNvPicPr>
            <a:picLocks noChangeAspect="1"/>
          </p:cNvPicPr>
          <p:nvPr>
            <a:videoFile r:link="rId9"/>
            <p:extLst>
              <p:ext uri="{DAA4B4D4-6D71-4841-9C94-3DE7FCFB9230}">
                <p14:media xmlns:p14="http://schemas.microsoft.com/office/powerpoint/2010/main" r:embed="rId8"/>
              </p:ext>
            </p:extLst>
          </p:nvPr>
        </p:nvPicPr>
        <p:blipFill>
          <a:blip r:embed="rId10"/>
          <a:stretch>
            <a:fillRect/>
          </a:stretch>
        </p:blipFill>
        <p:spPr>
          <a:xfrm>
            <a:off x="5130069" y="1645920"/>
            <a:ext cx="1928812" cy="3429000"/>
          </a:xfrm>
          <a:prstGeom prst="rect">
            <a:avLst/>
          </a:prstGeom>
        </p:spPr>
      </p:pic>
      <p:sp>
        <p:nvSpPr>
          <p:cNvPr id="21" name="TextBox 20"/>
          <p:cNvSpPr txBox="1"/>
          <p:nvPr/>
        </p:nvSpPr>
        <p:spPr>
          <a:xfrm>
            <a:off x="5038629" y="5129783"/>
            <a:ext cx="2111692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900" b="0">
                <a:solidFill>
                  <a:srgbClr val="8F857C"/>
                </a:solidFill>
                <a:latin typeface="IBM Plex Mono"/>
                <a:ea typeface="IBM Plex Mono"/>
              </a:rPr>
              <a:t>現行 · 躺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5038629" y="5367528"/>
            <a:ext cx="2111692" cy="64008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lnSpc>
                <a:spcPct val="130000"/>
              </a:lnSpc>
            </a:pPr>
            <a:r>
              <a:rPr sz="950" b="0">
                <a:solidFill>
                  <a:srgbClr val="0B0B0D"/>
                </a:solidFill>
                <a:latin typeface="Noto Sans TC"/>
                <a:ea typeface="Noto Sans TC"/>
              </a:rPr>
              <a:t>靠著它睡著</a:t>
            </a:r>
          </a:p>
          <a:p>
            <a:pPr algn="l">
              <a:lnSpc>
                <a:spcPct val="130000"/>
              </a:lnSpc>
            </a:pPr>
            <a:r>
              <a:rPr sz="950" b="0">
                <a:solidFill>
                  <a:srgbClr val="0B0B0D"/>
                </a:solidFill>
                <a:latin typeface="Noto Sans TC"/>
                <a:ea typeface="Noto Sans TC"/>
              </a:rPr>
              <a:t>翻身、打呵欠伸展，揉眼看一眼鏡頭又睡</a:t>
            </a:r>
          </a:p>
        </p:txBody>
      </p:sp>
      <p:pic>
        <p:nvPicPr>
          <p:cNvPr id="23" name="sh_wave.mp4">
            <a:hlinkClick r:id="" action="ppaction://media"/>
          </p:cNvPr>
          <p:cNvPicPr>
            <a:picLocks noChangeAspect="1"/>
          </p:cNvPicPr>
          <p:nvPr>
            <a:videoFile r:link="rId12"/>
            <p:extLst>
              <p:ext uri="{DAA4B4D4-6D71-4841-9C94-3DE7FCFB9230}">
                <p14:media xmlns:p14="http://schemas.microsoft.com/office/powerpoint/2010/main" r:embed="rId11"/>
              </p:ext>
            </p:extLst>
          </p:nvPr>
        </p:nvPicPr>
        <p:blipFill>
          <a:blip r:embed="rId13"/>
          <a:stretch>
            <a:fillRect/>
          </a:stretch>
        </p:blipFill>
        <p:spPr>
          <a:xfrm>
            <a:off x="7443644" y="1645920"/>
            <a:ext cx="1928812" cy="3429000"/>
          </a:xfrm>
          <a:prstGeom prst="rect">
            <a:avLst/>
          </a:prstGeom>
        </p:spPr>
      </p:pic>
      <p:sp>
        <p:nvSpPr>
          <p:cNvPr id="24" name="TextBox 23"/>
          <p:cNvSpPr txBox="1"/>
          <p:nvPr/>
        </p:nvSpPr>
        <p:spPr>
          <a:xfrm>
            <a:off x="7352204" y="5129783"/>
            <a:ext cx="2111692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900" b="0">
                <a:solidFill>
                  <a:srgbClr val="8F857C"/>
                </a:solidFill>
                <a:latin typeface="IBM Plex Mono"/>
                <a:ea typeface="IBM Plex Mono"/>
              </a:rPr>
              <a:t>備選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7352204" y="5367528"/>
            <a:ext cx="2111692" cy="64008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lnSpc>
                <a:spcPct val="130000"/>
              </a:lnSpc>
            </a:pPr>
            <a:r>
              <a:rPr sz="950" b="0">
                <a:solidFill>
                  <a:srgbClr val="0B0B0D"/>
                </a:solidFill>
                <a:latin typeface="Noto Sans TC"/>
                <a:ea typeface="Noto Sans TC"/>
              </a:rPr>
              <a:t>站在肩上揮手</a:t>
            </a:r>
          </a:p>
          <a:p>
            <a:pPr algn="l">
              <a:lnSpc>
                <a:spcPct val="130000"/>
              </a:lnSpc>
            </a:pPr>
            <a:r>
              <a:rPr sz="950" b="0">
                <a:solidFill>
                  <a:srgbClr val="0B0B0D"/>
                </a:solidFill>
                <a:latin typeface="Noto Sans TC"/>
                <a:ea typeface="Noto Sans TC"/>
              </a:rPr>
              <a:t>大幅揮手、踮腳、小鞠躬</a:t>
            </a:r>
          </a:p>
        </p:txBody>
      </p:sp>
      <p:pic>
        <p:nvPicPr>
          <p:cNvPr id="26" name="sh_hug.mp4">
            <a:hlinkClick r:id="" action="ppaction://media"/>
          </p:cNvPr>
          <p:cNvPicPr>
            <a:picLocks noChangeAspect="1"/>
          </p:cNvPicPr>
          <p:nvPr>
            <a:videoFile r:link="rId15"/>
            <p:extLst>
              <p:ext uri="{DAA4B4D4-6D71-4841-9C94-3DE7FCFB9230}">
                <p14:media xmlns:p14="http://schemas.microsoft.com/office/powerpoint/2010/main" r:embed="rId14"/>
              </p:ext>
            </p:extLst>
          </p:nvPr>
        </p:nvPicPr>
        <p:blipFill>
          <a:blip r:embed="rId16"/>
          <a:stretch>
            <a:fillRect/>
          </a:stretch>
        </p:blipFill>
        <p:spPr>
          <a:xfrm>
            <a:off x="9757219" y="1645920"/>
            <a:ext cx="1928812" cy="3429000"/>
          </a:xfrm>
          <a:prstGeom prst="rect">
            <a:avLst/>
          </a:prstGeom>
        </p:spPr>
      </p:pic>
      <p:sp>
        <p:nvSpPr>
          <p:cNvPr id="27" name="TextBox 26"/>
          <p:cNvSpPr txBox="1"/>
          <p:nvPr/>
        </p:nvSpPr>
        <p:spPr>
          <a:xfrm>
            <a:off x="9665779" y="5129783"/>
            <a:ext cx="2111692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900" b="0">
                <a:solidFill>
                  <a:srgbClr val="8F857C"/>
                </a:solidFill>
                <a:latin typeface="IBM Plex Mono"/>
                <a:ea typeface="IBM Plex Mono"/>
              </a:rPr>
              <a:t>備選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9665779" y="5367528"/>
            <a:ext cx="2111692" cy="64008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lnSpc>
                <a:spcPct val="130000"/>
              </a:lnSpc>
            </a:pPr>
            <a:r>
              <a:rPr sz="950" b="0">
                <a:solidFill>
                  <a:srgbClr val="0B0B0D"/>
                </a:solidFill>
                <a:latin typeface="Noto Sans TC"/>
                <a:ea typeface="Noto Sans TC"/>
              </a:rPr>
              <a:t>抱著它的頭</a:t>
            </a:r>
          </a:p>
          <a:p>
            <a:pPr algn="l">
              <a:lnSpc>
                <a:spcPct val="130000"/>
              </a:lnSpc>
            </a:pPr>
            <a:r>
              <a:rPr sz="950" b="0">
                <a:solidFill>
                  <a:srgbClr val="0B0B0D"/>
                </a:solidFill>
                <a:latin typeface="Noto Sans TC"/>
                <a:ea typeface="Noto Sans TC"/>
              </a:rPr>
              <a:t>抱緊它的頭、蹭臉頰、睜眼笑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14"/>
                </p:tgtEl>
              </p:cMediaNode>
            </p:video>
            <p:video>
              <p:cMediaNode vol="80000">
                <p:cTn id="3" fill="hold" display="0">
                  <p:stCondLst>
                    <p:cond delay="indefinite"/>
                  </p:stCondLst>
                </p:cTn>
                <p:tgtEl>
                  <p:spTgt spid="17"/>
                </p:tgtEl>
              </p:cMediaNode>
            </p:video>
            <p:video>
              <p:cMediaNode vol="80000">
                <p:cTn id="4" fill="hold" display="0">
                  <p:stCondLst>
                    <p:cond delay="indefinite"/>
                  </p:stCondLst>
                </p:cTn>
                <p:tgtEl>
                  <p:spTgt spid="20"/>
                </p:tgtEl>
              </p:cMediaNode>
            </p:video>
            <p:video>
              <p:cMediaNode vol="80000">
                <p:cTn id="5" fill="hold" display="0">
                  <p:stCondLst>
                    <p:cond delay="indefinite"/>
                  </p:stCondLst>
                </p:cTn>
                <p:tgtEl>
                  <p:spTgt spid="23"/>
                </p:tgtEl>
              </p:cMediaNode>
            </p:video>
            <p:video>
              <p:cMediaNode vol="80000">
                <p:cTn id="6" fill="hold" display="0">
                  <p:stCondLst>
                    <p:cond delay="indefinite"/>
                  </p:stCondLst>
                </p:cTn>
                <p:tgtEl>
                  <p:spTgt spid="26"/>
                </p:tgtEl>
              </p:cMediaNode>
            </p:video>
          </p:childTnLst>
        </p:cTn>
      </p:par>
    </p:tnLst>
  </p:timing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4F4F6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28016"/>
          </a:xfrm>
          <a:prstGeom prst="rect">
            <a:avLst/>
          </a:prstGeom>
          <a:solidFill>
            <a:srgbClr val="8D949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6729984"/>
            <a:ext cx="12191695" cy="128016"/>
          </a:xfrm>
          <a:prstGeom prst="rect">
            <a:avLst/>
          </a:prstGeom>
          <a:solidFill>
            <a:srgbClr val="8D949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Rectangle 3"/>
          <p:cNvSpPr/>
          <p:nvPr/>
        </p:nvSpPr>
        <p:spPr>
          <a:xfrm>
            <a:off x="0" y="0"/>
            <a:ext cx="128016" cy="6858000"/>
          </a:xfrm>
          <a:prstGeom prst="rect">
            <a:avLst/>
          </a:prstGeom>
          <a:solidFill>
            <a:srgbClr val="8D949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Rectangle 4"/>
          <p:cNvSpPr/>
          <p:nvPr/>
        </p:nvSpPr>
        <p:spPr>
          <a:xfrm>
            <a:off x="12063679" y="0"/>
            <a:ext cx="128016" cy="6858000"/>
          </a:xfrm>
          <a:prstGeom prst="rect">
            <a:avLst/>
          </a:prstGeom>
          <a:solidFill>
            <a:srgbClr val="8D949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ounded Rectangle 5"/>
          <p:cNvSpPr/>
          <p:nvPr/>
        </p:nvSpPr>
        <p:spPr>
          <a:xfrm>
            <a:off x="502920" y="384048"/>
            <a:ext cx="1074420" cy="329184"/>
          </a:xfrm>
          <a:prstGeom prst="roundRect">
            <a:avLst/>
          </a:prstGeom>
          <a:solidFill>
            <a:srgbClr val="0B0B0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502920" y="411480"/>
            <a:ext cx="1074420" cy="292608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ctr">
              <a:lnSpc>
                <a:spcPct val="115000"/>
              </a:lnSpc>
            </a:pPr>
            <a:r>
              <a:rPr sz="1050" b="1">
                <a:solidFill>
                  <a:srgbClr val="FFFFFF"/>
                </a:solidFill>
                <a:latin typeface="IBM Plex Mono"/>
                <a:ea typeface="IBM Plex Mono"/>
              </a:rPr>
              <a:t>03 · 掌心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02920" y="822960"/>
            <a:ext cx="11155680" cy="7315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2200" b="1">
                <a:solidFill>
                  <a:srgbClr val="0B0B0D"/>
                </a:solidFill>
                <a:latin typeface="Noto Sans TC"/>
                <a:ea typeface="Noto Sans TC"/>
              </a:rPr>
              <a:t>掌心：坐、站、躺；備選跟它說話、坐掌緣。</a:t>
            </a:r>
          </a:p>
        </p:txBody>
      </p:sp>
      <p:sp>
        <p:nvSpPr>
          <p:cNvPr id="9" name="Rectangle 8"/>
          <p:cNvSpPr/>
          <p:nvPr/>
        </p:nvSpPr>
        <p:spPr>
          <a:xfrm>
            <a:off x="502920" y="5989320"/>
            <a:ext cx="11183112" cy="457200"/>
          </a:xfrm>
          <a:prstGeom prst="rect">
            <a:avLst/>
          </a:prstGeom>
          <a:solidFill>
            <a:srgbClr val="8D949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Rectangle 9"/>
          <p:cNvSpPr/>
          <p:nvPr/>
        </p:nvSpPr>
        <p:spPr>
          <a:xfrm>
            <a:off x="502920" y="5989320"/>
            <a:ext cx="82296" cy="457200"/>
          </a:xfrm>
          <a:prstGeom prst="rect">
            <a:avLst/>
          </a:prstGeom>
          <a:solidFill>
            <a:srgbClr val="0B0B0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731520" y="6035040"/>
            <a:ext cx="10881360" cy="384048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>
              <a:lnSpc>
                <a:spcPct val="115000"/>
              </a:lnSpc>
            </a:pPr>
            <a:r>
              <a:rPr sz="1300" b="1">
                <a:solidFill>
                  <a:srgbClr val="0B0B0D"/>
                </a:solidFill>
                <a:latin typeface="Noto Sans TC"/>
                <a:ea typeface="Noto Sans TC"/>
              </a:rPr>
              <a:t>掌心是她最小的一格，動作要大才看得到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502920" y="6492240"/>
            <a:ext cx="8229600" cy="2286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850" b="0">
                <a:solidFill>
                  <a:srgbClr val="8F857C"/>
                </a:solidFill>
                <a:latin typeface="IBM Plex Mono"/>
                <a:ea typeface="IBM Plex Mono"/>
              </a:rPr>
              <a:t>Relove × SEPHINE · 守護登記證 · 執行確認 · 2026.11 · AccuCrazy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0972800" y="6492240"/>
            <a:ext cx="731520" cy="2286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>
              <a:lnSpc>
                <a:spcPct val="115000"/>
              </a:lnSpc>
            </a:pPr>
            <a:r>
              <a:rPr sz="900" b="0">
                <a:solidFill>
                  <a:srgbClr val="8F857C"/>
                </a:solidFill>
                <a:latin typeface="IBM Plex Mono"/>
                <a:ea typeface="IBM Plex Mono"/>
              </a:rPr>
              <a:t>14</a:t>
            </a:r>
          </a:p>
        </p:txBody>
      </p:sp>
      <p:pic>
        <p:nvPicPr>
          <p:cNvPr id="14" name="pm_sit.mp4">
            <a:hlinkClick r:id="" action="ppaction://media"/>
          </p:cNvPr>
          <p:cNvPicPr>
            <a:picLocks noChangeAspect="1"/>
          </p:cNvPicPr>
          <p:nvPr>
            <a:videoFile r:link="rId3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502920" y="1645920"/>
            <a:ext cx="1928812" cy="3429000"/>
          </a:xfrm>
          <a:prstGeom prst="rect">
            <a:avLst/>
          </a:prstGeom>
        </p:spPr>
      </p:pic>
      <p:sp>
        <p:nvSpPr>
          <p:cNvPr id="15" name="TextBox 14"/>
          <p:cNvSpPr txBox="1"/>
          <p:nvPr/>
        </p:nvSpPr>
        <p:spPr>
          <a:xfrm>
            <a:off x="411480" y="5129783"/>
            <a:ext cx="2111692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900" b="0">
                <a:solidFill>
                  <a:srgbClr val="8F857C"/>
                </a:solidFill>
                <a:latin typeface="IBM Plex Mono"/>
                <a:ea typeface="IBM Plex Mono"/>
              </a:rPr>
              <a:t>現行 · 坐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411480" y="5367528"/>
            <a:ext cx="2111692" cy="64008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lnSpc>
                <a:spcPct val="130000"/>
              </a:lnSpc>
            </a:pPr>
            <a:r>
              <a:rPr sz="950" b="0">
                <a:solidFill>
                  <a:srgbClr val="0B0B0D"/>
                </a:solidFill>
                <a:latin typeface="Noto Sans TC"/>
                <a:ea typeface="Noto Sans TC"/>
              </a:rPr>
              <a:t>坐在它掌心</a:t>
            </a:r>
          </a:p>
          <a:p>
            <a:pPr algn="l">
              <a:lnSpc>
                <a:spcPct val="130000"/>
              </a:lnSpc>
            </a:pPr>
            <a:r>
              <a:rPr sz="950" b="0">
                <a:solidFill>
                  <a:srgbClr val="0B0B0D"/>
                </a:solidFill>
                <a:latin typeface="Noto Sans TC"/>
                <a:ea typeface="Noto Sans TC"/>
              </a:rPr>
              <a:t>盤腿坐著左右晃、拍膝蓋、抬頭看它</a:t>
            </a:r>
          </a:p>
        </p:txBody>
      </p:sp>
      <p:pic>
        <p:nvPicPr>
          <p:cNvPr id="17" name="pm_stand.mp4">
            <a:hlinkClick r:id="" action="ppaction://media"/>
          </p:cNvPr>
          <p:cNvPicPr>
            <a:picLocks noChangeAspect="1"/>
          </p:cNvPicPr>
          <p:nvPr>
            <a:videoFile r:link="rId6"/>
            <p:extLst>
              <p:ext uri="{DAA4B4D4-6D71-4841-9C94-3DE7FCFB9230}">
                <p14:media xmlns:p14="http://schemas.microsoft.com/office/powerpoint/2010/main" r:embed="rId5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2816494" y="1645920"/>
            <a:ext cx="1928812" cy="3429000"/>
          </a:xfrm>
          <a:prstGeom prst="rect">
            <a:avLst/>
          </a:prstGeom>
        </p:spPr>
      </p:pic>
      <p:sp>
        <p:nvSpPr>
          <p:cNvPr id="18" name="TextBox 17"/>
          <p:cNvSpPr txBox="1"/>
          <p:nvPr/>
        </p:nvSpPr>
        <p:spPr>
          <a:xfrm>
            <a:off x="2725054" y="5129783"/>
            <a:ext cx="2111692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900" b="0">
                <a:solidFill>
                  <a:srgbClr val="8F857C"/>
                </a:solidFill>
                <a:latin typeface="IBM Plex Mono"/>
                <a:ea typeface="IBM Plex Mono"/>
              </a:rPr>
              <a:t>現行 · 站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2725054" y="5367528"/>
            <a:ext cx="2111692" cy="64008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lnSpc>
                <a:spcPct val="130000"/>
              </a:lnSpc>
            </a:pPr>
            <a:r>
              <a:rPr sz="950" b="0">
                <a:solidFill>
                  <a:srgbClr val="0B0B0D"/>
                </a:solidFill>
                <a:latin typeface="Noto Sans TC"/>
                <a:ea typeface="Noto Sans TC"/>
              </a:rPr>
              <a:t>站在它手上</a:t>
            </a:r>
          </a:p>
          <a:p>
            <a:pPr algn="l">
              <a:lnSpc>
                <a:spcPct val="130000"/>
              </a:lnSpc>
            </a:pPr>
            <a:r>
              <a:rPr sz="950" b="0">
                <a:solidFill>
                  <a:srgbClr val="0B0B0D"/>
                </a:solidFill>
                <a:latin typeface="Noto Sans TC"/>
                <a:ea typeface="Noto Sans TC"/>
              </a:rPr>
              <a:t>重心左右換、張開手臂找平衡，轉身看它</a:t>
            </a:r>
          </a:p>
        </p:txBody>
      </p:sp>
      <p:pic>
        <p:nvPicPr>
          <p:cNvPr id="20" name="pm_lie.mp4">
            <a:hlinkClick r:id="" action="ppaction://media"/>
          </p:cNvPr>
          <p:cNvPicPr>
            <a:picLocks noChangeAspect="1"/>
          </p:cNvPicPr>
          <p:nvPr>
            <a:videoFile r:link="rId9"/>
            <p:extLst>
              <p:ext uri="{DAA4B4D4-6D71-4841-9C94-3DE7FCFB9230}">
                <p14:media xmlns:p14="http://schemas.microsoft.com/office/powerpoint/2010/main" r:embed="rId8"/>
              </p:ext>
            </p:extLst>
          </p:nvPr>
        </p:nvPicPr>
        <p:blipFill>
          <a:blip r:embed="rId10"/>
          <a:stretch>
            <a:fillRect/>
          </a:stretch>
        </p:blipFill>
        <p:spPr>
          <a:xfrm>
            <a:off x="5130069" y="1645920"/>
            <a:ext cx="1928812" cy="3429000"/>
          </a:xfrm>
          <a:prstGeom prst="rect">
            <a:avLst/>
          </a:prstGeom>
        </p:spPr>
      </p:pic>
      <p:sp>
        <p:nvSpPr>
          <p:cNvPr id="21" name="TextBox 20"/>
          <p:cNvSpPr txBox="1"/>
          <p:nvPr/>
        </p:nvSpPr>
        <p:spPr>
          <a:xfrm>
            <a:off x="5038629" y="5129783"/>
            <a:ext cx="2111692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900" b="0">
                <a:solidFill>
                  <a:srgbClr val="8F857C"/>
                </a:solidFill>
                <a:latin typeface="IBM Plex Mono"/>
                <a:ea typeface="IBM Plex Mono"/>
              </a:rPr>
              <a:t>現行 · 躺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5038629" y="5367528"/>
            <a:ext cx="2111692" cy="64008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lnSpc>
                <a:spcPct val="130000"/>
              </a:lnSpc>
            </a:pPr>
            <a:r>
              <a:rPr sz="950" b="0">
                <a:solidFill>
                  <a:srgbClr val="0B0B0D"/>
                </a:solidFill>
                <a:latin typeface="Noto Sans TC"/>
                <a:ea typeface="Noto Sans TC"/>
              </a:rPr>
              <a:t>躺在它掌心</a:t>
            </a:r>
          </a:p>
          <a:p>
            <a:pPr algn="l">
              <a:lnSpc>
                <a:spcPct val="130000"/>
              </a:lnSpc>
            </a:pPr>
            <a:r>
              <a:rPr sz="950" b="0">
                <a:solidFill>
                  <a:srgbClr val="0B0B0D"/>
                </a:solidFill>
                <a:latin typeface="Noto Sans TC"/>
                <a:ea typeface="Noto Sans TC"/>
              </a:rPr>
              <a:t>懶懶伸展、側身撐頭看鏡頭</a:t>
            </a:r>
          </a:p>
        </p:txBody>
      </p:sp>
      <p:pic>
        <p:nvPicPr>
          <p:cNvPr id="23" name="pm_kneel.mp4">
            <a:hlinkClick r:id="" action="ppaction://media"/>
          </p:cNvPr>
          <p:cNvPicPr>
            <a:picLocks noChangeAspect="1"/>
          </p:cNvPicPr>
          <p:nvPr>
            <a:videoFile r:link="rId12"/>
            <p:extLst>
              <p:ext uri="{DAA4B4D4-6D71-4841-9C94-3DE7FCFB9230}">
                <p14:media xmlns:p14="http://schemas.microsoft.com/office/powerpoint/2010/main" r:embed="rId11"/>
              </p:ext>
            </p:extLst>
          </p:nvPr>
        </p:nvPicPr>
        <p:blipFill>
          <a:blip r:embed="rId13"/>
          <a:stretch>
            <a:fillRect/>
          </a:stretch>
        </p:blipFill>
        <p:spPr>
          <a:xfrm>
            <a:off x="7443644" y="1645920"/>
            <a:ext cx="1928812" cy="3429000"/>
          </a:xfrm>
          <a:prstGeom prst="rect">
            <a:avLst/>
          </a:prstGeom>
        </p:spPr>
      </p:pic>
      <p:sp>
        <p:nvSpPr>
          <p:cNvPr id="24" name="TextBox 23"/>
          <p:cNvSpPr txBox="1"/>
          <p:nvPr/>
        </p:nvSpPr>
        <p:spPr>
          <a:xfrm>
            <a:off x="7352204" y="5129783"/>
            <a:ext cx="2111692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900" b="0">
                <a:solidFill>
                  <a:srgbClr val="8F857C"/>
                </a:solidFill>
                <a:latin typeface="IBM Plex Mono"/>
                <a:ea typeface="IBM Plex Mono"/>
              </a:rPr>
              <a:t>備選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7352204" y="5367528"/>
            <a:ext cx="2111692" cy="64008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lnSpc>
                <a:spcPct val="130000"/>
              </a:lnSpc>
            </a:pPr>
            <a:r>
              <a:rPr sz="950" b="0">
                <a:solidFill>
                  <a:srgbClr val="0B0B0D"/>
                </a:solidFill>
                <a:latin typeface="Noto Sans TC"/>
                <a:ea typeface="Noto Sans TC"/>
              </a:rPr>
              <a:t>跪在掌心看它</a:t>
            </a:r>
          </a:p>
          <a:p>
            <a:pPr algn="l">
              <a:lnSpc>
                <a:spcPct val="130000"/>
              </a:lnSpc>
            </a:pPr>
            <a:r>
              <a:rPr sz="950" b="0">
                <a:solidFill>
                  <a:srgbClr val="0B0B0D"/>
                </a:solidFill>
                <a:latin typeface="Noto Sans TC"/>
                <a:ea typeface="Noto Sans TC"/>
              </a:rPr>
              <a:t>跪著比手畫腳跟它說話、笑出來</a:t>
            </a:r>
          </a:p>
        </p:txBody>
      </p:sp>
      <p:pic>
        <p:nvPicPr>
          <p:cNvPr id="26" name="pm_edge.mp4">
            <a:hlinkClick r:id="" action="ppaction://media"/>
          </p:cNvPr>
          <p:cNvPicPr>
            <a:picLocks noChangeAspect="1"/>
          </p:cNvPicPr>
          <p:nvPr>
            <a:videoFile r:link="rId15"/>
            <p:extLst>
              <p:ext uri="{DAA4B4D4-6D71-4841-9C94-3DE7FCFB9230}">
                <p14:media xmlns:p14="http://schemas.microsoft.com/office/powerpoint/2010/main" r:embed="rId14"/>
              </p:ext>
            </p:extLst>
          </p:nvPr>
        </p:nvPicPr>
        <p:blipFill>
          <a:blip r:embed="rId16"/>
          <a:stretch>
            <a:fillRect/>
          </a:stretch>
        </p:blipFill>
        <p:spPr>
          <a:xfrm>
            <a:off x="9757219" y="1645920"/>
            <a:ext cx="1928812" cy="3429000"/>
          </a:xfrm>
          <a:prstGeom prst="rect">
            <a:avLst/>
          </a:prstGeom>
        </p:spPr>
      </p:pic>
      <p:sp>
        <p:nvSpPr>
          <p:cNvPr id="27" name="TextBox 26"/>
          <p:cNvSpPr txBox="1"/>
          <p:nvPr/>
        </p:nvSpPr>
        <p:spPr>
          <a:xfrm>
            <a:off x="9665779" y="5129783"/>
            <a:ext cx="2111692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900" b="0">
                <a:solidFill>
                  <a:srgbClr val="8F857C"/>
                </a:solidFill>
                <a:latin typeface="IBM Plex Mono"/>
                <a:ea typeface="IBM Plex Mono"/>
              </a:rPr>
              <a:t>備選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9665779" y="5367528"/>
            <a:ext cx="2111692" cy="64008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lnSpc>
                <a:spcPct val="130000"/>
              </a:lnSpc>
            </a:pPr>
            <a:r>
              <a:rPr sz="950" b="0">
                <a:solidFill>
                  <a:srgbClr val="0B0B0D"/>
                </a:solidFill>
                <a:latin typeface="Noto Sans TC"/>
                <a:ea typeface="Noto Sans TC"/>
              </a:rPr>
              <a:t>坐在掌緣盪腳</a:t>
            </a:r>
          </a:p>
          <a:p>
            <a:pPr algn="l">
              <a:lnSpc>
                <a:spcPct val="130000"/>
              </a:lnSpc>
            </a:pPr>
            <a:r>
              <a:rPr sz="950" b="0">
                <a:solidFill>
                  <a:srgbClr val="0B0B0D"/>
                </a:solidFill>
                <a:latin typeface="Noto Sans TC"/>
                <a:ea typeface="Noto Sans TC"/>
              </a:rPr>
              <a:t>踢腳、往後靠、探頭看下面又縮回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14"/>
                </p:tgtEl>
              </p:cMediaNode>
            </p:video>
            <p:video>
              <p:cMediaNode vol="80000">
                <p:cTn id="3" fill="hold" display="0">
                  <p:stCondLst>
                    <p:cond delay="indefinite"/>
                  </p:stCondLst>
                </p:cTn>
                <p:tgtEl>
                  <p:spTgt spid="17"/>
                </p:tgtEl>
              </p:cMediaNode>
            </p:video>
            <p:video>
              <p:cMediaNode vol="80000">
                <p:cTn id="4" fill="hold" display="0">
                  <p:stCondLst>
                    <p:cond delay="indefinite"/>
                  </p:stCondLst>
                </p:cTn>
                <p:tgtEl>
                  <p:spTgt spid="20"/>
                </p:tgtEl>
              </p:cMediaNode>
            </p:video>
            <p:video>
              <p:cMediaNode vol="80000">
                <p:cTn id="5" fill="hold" display="0">
                  <p:stCondLst>
                    <p:cond delay="indefinite"/>
                  </p:stCondLst>
                </p:cTn>
                <p:tgtEl>
                  <p:spTgt spid="23"/>
                </p:tgtEl>
              </p:cMediaNode>
            </p:video>
            <p:video>
              <p:cMediaNode vol="80000">
                <p:cTn id="6" fill="hold" display="0">
                  <p:stCondLst>
                    <p:cond delay="indefinite"/>
                  </p:stCondLst>
                </p:cTn>
                <p:tgtEl>
                  <p:spTgt spid="26"/>
                </p:tgtEl>
              </p:cMediaNode>
            </p:video>
          </p:childTnLst>
        </p:cTn>
      </p:par>
    </p:tnLst>
  </p:timing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4F4F6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28016"/>
          </a:xfrm>
          <a:prstGeom prst="rect">
            <a:avLst/>
          </a:prstGeom>
          <a:solidFill>
            <a:srgbClr val="8D949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6729984"/>
            <a:ext cx="12191695" cy="128016"/>
          </a:xfrm>
          <a:prstGeom prst="rect">
            <a:avLst/>
          </a:prstGeom>
          <a:solidFill>
            <a:srgbClr val="8D949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Rectangle 3"/>
          <p:cNvSpPr/>
          <p:nvPr/>
        </p:nvSpPr>
        <p:spPr>
          <a:xfrm>
            <a:off x="0" y="0"/>
            <a:ext cx="128016" cy="6858000"/>
          </a:xfrm>
          <a:prstGeom prst="rect">
            <a:avLst/>
          </a:prstGeom>
          <a:solidFill>
            <a:srgbClr val="8D949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Rectangle 4"/>
          <p:cNvSpPr/>
          <p:nvPr/>
        </p:nvSpPr>
        <p:spPr>
          <a:xfrm>
            <a:off x="12063679" y="0"/>
            <a:ext cx="128016" cy="6858000"/>
          </a:xfrm>
          <a:prstGeom prst="rect">
            <a:avLst/>
          </a:prstGeom>
          <a:solidFill>
            <a:srgbClr val="8D949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ounded Rectangle 5"/>
          <p:cNvSpPr/>
          <p:nvPr/>
        </p:nvSpPr>
        <p:spPr>
          <a:xfrm>
            <a:off x="502920" y="384048"/>
            <a:ext cx="1074420" cy="329184"/>
          </a:xfrm>
          <a:prstGeom prst="roundRect">
            <a:avLst/>
          </a:prstGeom>
          <a:solidFill>
            <a:srgbClr val="0B0B0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502920" y="411480"/>
            <a:ext cx="1074420" cy="292608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ctr">
              <a:lnSpc>
                <a:spcPct val="115000"/>
              </a:lnSpc>
            </a:pPr>
            <a:r>
              <a:rPr sz="1050" b="1">
                <a:solidFill>
                  <a:srgbClr val="FFFFFF"/>
                </a:solidFill>
                <a:latin typeface="IBM Plex Mono"/>
                <a:ea typeface="IBM Plex Mono"/>
              </a:rPr>
              <a:t>03 · 腳邊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02920" y="822960"/>
            <a:ext cx="11155680" cy="7315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2200" b="1">
                <a:solidFill>
                  <a:srgbClr val="0B0B0D"/>
                </a:solidFill>
                <a:latin typeface="Noto Sans TC"/>
                <a:ea typeface="Noto Sans TC"/>
              </a:rPr>
              <a:t>腳邊：坐、靠、躺；備選走出來、摸它。</a:t>
            </a:r>
          </a:p>
        </p:txBody>
      </p:sp>
      <p:sp>
        <p:nvSpPr>
          <p:cNvPr id="9" name="Rectangle 8"/>
          <p:cNvSpPr/>
          <p:nvPr/>
        </p:nvSpPr>
        <p:spPr>
          <a:xfrm>
            <a:off x="502920" y="5989320"/>
            <a:ext cx="11183112" cy="457200"/>
          </a:xfrm>
          <a:prstGeom prst="rect">
            <a:avLst/>
          </a:prstGeom>
          <a:solidFill>
            <a:srgbClr val="8D949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Rectangle 9"/>
          <p:cNvSpPr/>
          <p:nvPr/>
        </p:nvSpPr>
        <p:spPr>
          <a:xfrm>
            <a:off x="502920" y="5989320"/>
            <a:ext cx="82296" cy="457200"/>
          </a:xfrm>
          <a:prstGeom prst="rect">
            <a:avLst/>
          </a:prstGeom>
          <a:solidFill>
            <a:srgbClr val="0B0B0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731520" y="6035040"/>
            <a:ext cx="10881360" cy="384048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>
              <a:lnSpc>
                <a:spcPct val="115000"/>
              </a:lnSpc>
            </a:pPr>
            <a:r>
              <a:rPr sz="1300" b="1">
                <a:solidFill>
                  <a:srgbClr val="0B0B0D"/>
                </a:solidFill>
                <a:latin typeface="Noto Sans TC"/>
                <a:ea typeface="Noto Sans TC"/>
              </a:rPr>
              <a:t>腳邊背景是它深色的鉻身，白色衣服最清楚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502920" y="6492240"/>
            <a:ext cx="8229600" cy="2286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850" b="0">
                <a:solidFill>
                  <a:srgbClr val="8F857C"/>
                </a:solidFill>
                <a:latin typeface="IBM Plex Mono"/>
                <a:ea typeface="IBM Plex Mono"/>
              </a:rPr>
              <a:t>Relove × SEPHINE · 守護登記證 · 執行確認 · 2026.11 · AccuCrazy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0972800" y="6492240"/>
            <a:ext cx="731520" cy="2286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>
              <a:lnSpc>
                <a:spcPct val="115000"/>
              </a:lnSpc>
            </a:pPr>
            <a:r>
              <a:rPr sz="900" b="0">
                <a:solidFill>
                  <a:srgbClr val="8F857C"/>
                </a:solidFill>
                <a:latin typeface="IBM Plex Mono"/>
                <a:ea typeface="IBM Plex Mono"/>
              </a:rPr>
              <a:t>15</a:t>
            </a:r>
          </a:p>
        </p:txBody>
      </p:sp>
      <p:pic>
        <p:nvPicPr>
          <p:cNvPr id="14" name="bs_sit.mp4">
            <a:hlinkClick r:id="" action="ppaction://media"/>
          </p:cNvPr>
          <p:cNvPicPr>
            <a:picLocks noChangeAspect="1"/>
          </p:cNvPicPr>
          <p:nvPr>
            <a:videoFile r:link="rId3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502920" y="1645920"/>
            <a:ext cx="1928812" cy="3429000"/>
          </a:xfrm>
          <a:prstGeom prst="rect">
            <a:avLst/>
          </a:prstGeom>
        </p:spPr>
      </p:pic>
      <p:sp>
        <p:nvSpPr>
          <p:cNvPr id="15" name="TextBox 14"/>
          <p:cNvSpPr txBox="1"/>
          <p:nvPr/>
        </p:nvSpPr>
        <p:spPr>
          <a:xfrm>
            <a:off x="411480" y="5129783"/>
            <a:ext cx="2111692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900" b="0">
                <a:solidFill>
                  <a:srgbClr val="8F857C"/>
                </a:solidFill>
                <a:latin typeface="IBM Plex Mono"/>
                <a:ea typeface="IBM Plex Mono"/>
              </a:rPr>
              <a:t>現行 · 坐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411480" y="5367528"/>
            <a:ext cx="2111692" cy="64008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lnSpc>
                <a:spcPct val="130000"/>
              </a:lnSpc>
            </a:pPr>
            <a:r>
              <a:rPr sz="950" b="0">
                <a:solidFill>
                  <a:srgbClr val="0B0B0D"/>
                </a:solidFill>
                <a:latin typeface="Noto Sans TC"/>
                <a:ea typeface="Noto Sans TC"/>
              </a:rPr>
              <a:t>坐在它腳邊</a:t>
            </a:r>
          </a:p>
          <a:p>
            <a:pPr algn="l">
              <a:lnSpc>
                <a:spcPct val="130000"/>
              </a:lnSpc>
            </a:pPr>
            <a:r>
              <a:rPr sz="950" b="0">
                <a:solidFill>
                  <a:srgbClr val="0B0B0D"/>
                </a:solidFill>
                <a:latin typeface="Noto Sans TC"/>
                <a:ea typeface="Noto Sans TC"/>
              </a:rPr>
              <a:t>抱膝前後搖、揮手</a:t>
            </a:r>
          </a:p>
        </p:txBody>
      </p:sp>
      <p:pic>
        <p:nvPicPr>
          <p:cNvPr id="17" name="bs_lean.mp4">
            <a:hlinkClick r:id="" action="ppaction://media"/>
          </p:cNvPr>
          <p:cNvPicPr>
            <a:picLocks noChangeAspect="1"/>
          </p:cNvPicPr>
          <p:nvPr>
            <a:videoFile r:link="rId6"/>
            <p:extLst>
              <p:ext uri="{DAA4B4D4-6D71-4841-9C94-3DE7FCFB9230}">
                <p14:media xmlns:p14="http://schemas.microsoft.com/office/powerpoint/2010/main" r:embed="rId5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2816494" y="1645920"/>
            <a:ext cx="1928812" cy="3429000"/>
          </a:xfrm>
          <a:prstGeom prst="rect">
            <a:avLst/>
          </a:prstGeom>
        </p:spPr>
      </p:pic>
      <p:sp>
        <p:nvSpPr>
          <p:cNvPr id="18" name="TextBox 17"/>
          <p:cNvSpPr txBox="1"/>
          <p:nvPr/>
        </p:nvSpPr>
        <p:spPr>
          <a:xfrm>
            <a:off x="2725054" y="5129783"/>
            <a:ext cx="2111692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900" b="0">
                <a:solidFill>
                  <a:srgbClr val="8F857C"/>
                </a:solidFill>
                <a:latin typeface="IBM Plex Mono"/>
                <a:ea typeface="IBM Plex Mono"/>
              </a:rPr>
              <a:t>現行 · 站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2725054" y="5367528"/>
            <a:ext cx="2111692" cy="64008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lnSpc>
                <a:spcPct val="130000"/>
              </a:lnSpc>
            </a:pPr>
            <a:r>
              <a:rPr sz="950" b="0">
                <a:solidFill>
                  <a:srgbClr val="0B0B0D"/>
                </a:solidFill>
                <a:latin typeface="Noto Sans TC"/>
                <a:ea typeface="Noto Sans TC"/>
              </a:rPr>
              <a:t>靠著它站著</a:t>
            </a:r>
          </a:p>
          <a:p>
            <a:pPr algn="l">
              <a:lnSpc>
                <a:spcPct val="130000"/>
              </a:lnSpc>
            </a:pPr>
            <a:r>
              <a:rPr sz="950" b="0">
                <a:solidFill>
                  <a:srgbClr val="0B0B0D"/>
                </a:solidFill>
                <a:latin typeface="Noto Sans TC"/>
                <a:ea typeface="Noto Sans TC"/>
              </a:rPr>
              <a:t>靠著腿、換腳、雙手抱胸點頭</a:t>
            </a:r>
          </a:p>
        </p:txBody>
      </p:sp>
      <p:pic>
        <p:nvPicPr>
          <p:cNvPr id="20" name="bs_look.mp4">
            <a:hlinkClick r:id="" action="ppaction://media"/>
          </p:cNvPr>
          <p:cNvPicPr>
            <a:picLocks noChangeAspect="1"/>
          </p:cNvPicPr>
          <p:nvPr>
            <a:videoFile r:link="rId9"/>
            <p:extLst>
              <p:ext uri="{DAA4B4D4-6D71-4841-9C94-3DE7FCFB9230}">
                <p14:media xmlns:p14="http://schemas.microsoft.com/office/powerpoint/2010/main" r:embed="rId8"/>
              </p:ext>
            </p:extLst>
          </p:nvPr>
        </p:nvPicPr>
        <p:blipFill>
          <a:blip r:embed="rId10"/>
          <a:stretch>
            <a:fillRect/>
          </a:stretch>
        </p:blipFill>
        <p:spPr>
          <a:xfrm>
            <a:off x="5130069" y="1645920"/>
            <a:ext cx="1928812" cy="3429000"/>
          </a:xfrm>
          <a:prstGeom prst="rect">
            <a:avLst/>
          </a:prstGeom>
        </p:spPr>
      </p:pic>
      <p:sp>
        <p:nvSpPr>
          <p:cNvPr id="21" name="TextBox 20"/>
          <p:cNvSpPr txBox="1"/>
          <p:nvPr/>
        </p:nvSpPr>
        <p:spPr>
          <a:xfrm>
            <a:off x="5038629" y="5129783"/>
            <a:ext cx="2111692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900" b="0">
                <a:solidFill>
                  <a:srgbClr val="8F857C"/>
                </a:solidFill>
                <a:latin typeface="IBM Plex Mono"/>
                <a:ea typeface="IBM Plex Mono"/>
              </a:rPr>
              <a:t>現行 · 躺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5038629" y="5367528"/>
            <a:ext cx="2111692" cy="64008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lnSpc>
                <a:spcPct val="130000"/>
              </a:lnSpc>
            </a:pPr>
            <a:r>
              <a:rPr sz="950" b="0">
                <a:solidFill>
                  <a:srgbClr val="0B0B0D"/>
                </a:solidFill>
                <a:latin typeface="Noto Sans TC"/>
                <a:ea typeface="Noto Sans TC"/>
              </a:rPr>
              <a:t>躺在它腳邊看它</a:t>
            </a:r>
          </a:p>
          <a:p>
            <a:pPr algn="l">
              <a:lnSpc>
                <a:spcPct val="130000"/>
              </a:lnSpc>
            </a:pPr>
            <a:r>
              <a:rPr sz="950" b="0">
                <a:solidFill>
                  <a:srgbClr val="0B0B0D"/>
                </a:solidFill>
                <a:latin typeface="Noto Sans TC"/>
                <a:ea typeface="Noto Sans TC"/>
              </a:rPr>
              <a:t>躺著伸手指它胸口的光，最後坐起來</a:t>
            </a:r>
          </a:p>
        </p:txBody>
      </p:sp>
      <p:pic>
        <p:nvPicPr>
          <p:cNvPr id="23" name="bs_walk.mp4">
            <a:hlinkClick r:id="" action="ppaction://media"/>
          </p:cNvPr>
          <p:cNvPicPr>
            <a:picLocks noChangeAspect="1"/>
          </p:cNvPicPr>
          <p:nvPr>
            <a:videoFile r:link="rId12"/>
            <p:extLst>
              <p:ext uri="{DAA4B4D4-6D71-4841-9C94-3DE7FCFB9230}">
                <p14:media xmlns:p14="http://schemas.microsoft.com/office/powerpoint/2010/main" r:embed="rId11"/>
              </p:ext>
            </p:extLst>
          </p:nvPr>
        </p:nvPicPr>
        <p:blipFill>
          <a:blip r:embed="rId13"/>
          <a:stretch>
            <a:fillRect/>
          </a:stretch>
        </p:blipFill>
        <p:spPr>
          <a:xfrm>
            <a:off x="7443644" y="1645920"/>
            <a:ext cx="1928812" cy="3429000"/>
          </a:xfrm>
          <a:prstGeom prst="rect">
            <a:avLst/>
          </a:prstGeom>
        </p:spPr>
      </p:pic>
      <p:sp>
        <p:nvSpPr>
          <p:cNvPr id="24" name="TextBox 23"/>
          <p:cNvSpPr txBox="1"/>
          <p:nvPr/>
        </p:nvSpPr>
        <p:spPr>
          <a:xfrm>
            <a:off x="7352204" y="5129783"/>
            <a:ext cx="2111692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900" b="0">
                <a:solidFill>
                  <a:srgbClr val="8F857C"/>
                </a:solidFill>
                <a:latin typeface="IBM Plex Mono"/>
                <a:ea typeface="IBM Plex Mono"/>
              </a:rPr>
              <a:t>備選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7352204" y="5367528"/>
            <a:ext cx="2111692" cy="64008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lnSpc>
                <a:spcPct val="130000"/>
              </a:lnSpc>
            </a:pPr>
            <a:r>
              <a:rPr sz="950" b="0">
                <a:solidFill>
                  <a:srgbClr val="0B0B0D"/>
                </a:solidFill>
                <a:latin typeface="Noto Sans TC"/>
                <a:ea typeface="Noto Sans TC"/>
              </a:rPr>
              <a:t>從它腳邊走出來</a:t>
            </a:r>
          </a:p>
          <a:p>
            <a:pPr algn="l">
              <a:lnSpc>
                <a:spcPct val="130000"/>
              </a:lnSpc>
            </a:pPr>
            <a:r>
              <a:rPr sz="950" b="0">
                <a:solidFill>
                  <a:srgbClr val="0B0B0D"/>
                </a:solidFill>
                <a:latin typeface="Noto Sans TC"/>
                <a:ea typeface="Noto Sans TC"/>
              </a:rPr>
              <a:t>從拱裡走出三步、停下抬頭看它</a:t>
            </a:r>
          </a:p>
        </p:txBody>
      </p:sp>
      <p:pic>
        <p:nvPicPr>
          <p:cNvPr id="26" name="bs_touch.mp4">
            <a:hlinkClick r:id="" action="ppaction://media"/>
          </p:cNvPr>
          <p:cNvPicPr>
            <a:picLocks noChangeAspect="1"/>
          </p:cNvPicPr>
          <p:nvPr>
            <a:videoFile r:link="rId15"/>
            <p:extLst>
              <p:ext uri="{DAA4B4D4-6D71-4841-9C94-3DE7FCFB9230}">
                <p14:media xmlns:p14="http://schemas.microsoft.com/office/powerpoint/2010/main" r:embed="rId14"/>
              </p:ext>
            </p:extLst>
          </p:nvPr>
        </p:nvPicPr>
        <p:blipFill>
          <a:blip r:embed="rId16"/>
          <a:stretch>
            <a:fillRect/>
          </a:stretch>
        </p:blipFill>
        <p:spPr>
          <a:xfrm>
            <a:off x="9757219" y="1645920"/>
            <a:ext cx="1928812" cy="3429000"/>
          </a:xfrm>
          <a:prstGeom prst="rect">
            <a:avLst/>
          </a:prstGeom>
        </p:spPr>
      </p:pic>
      <p:sp>
        <p:nvSpPr>
          <p:cNvPr id="27" name="TextBox 26"/>
          <p:cNvSpPr txBox="1"/>
          <p:nvPr/>
        </p:nvSpPr>
        <p:spPr>
          <a:xfrm>
            <a:off x="9665779" y="5129783"/>
            <a:ext cx="2111692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900" b="0">
                <a:solidFill>
                  <a:srgbClr val="8F857C"/>
                </a:solidFill>
                <a:latin typeface="IBM Plex Mono"/>
                <a:ea typeface="IBM Plex Mono"/>
              </a:rPr>
              <a:t>備選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9665779" y="5367528"/>
            <a:ext cx="2111692" cy="64008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lnSpc>
                <a:spcPct val="130000"/>
              </a:lnSpc>
            </a:pPr>
            <a:r>
              <a:rPr sz="950" b="0">
                <a:solidFill>
                  <a:srgbClr val="0B0B0D"/>
                </a:solidFill>
                <a:latin typeface="Noto Sans TC"/>
                <a:ea typeface="Noto Sans TC"/>
              </a:rPr>
              <a:t>伸手摸它的腿</a:t>
            </a:r>
          </a:p>
          <a:p>
            <a:pPr algn="l">
              <a:lnSpc>
                <a:spcPct val="130000"/>
              </a:lnSpc>
            </a:pPr>
            <a:r>
              <a:rPr sz="950" b="0">
                <a:solidFill>
                  <a:srgbClr val="0B0B0D"/>
                </a:solidFill>
                <a:latin typeface="Noto Sans TC"/>
                <a:ea typeface="Noto Sans TC"/>
              </a:rPr>
              <a:t>手掌貼著鉻腿滑過、敲兩下、抬頭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14"/>
                </p:tgtEl>
              </p:cMediaNode>
            </p:video>
            <p:video>
              <p:cMediaNode vol="80000">
                <p:cTn id="3" fill="hold" display="0">
                  <p:stCondLst>
                    <p:cond delay="indefinite"/>
                  </p:stCondLst>
                </p:cTn>
                <p:tgtEl>
                  <p:spTgt spid="17"/>
                </p:tgtEl>
              </p:cMediaNode>
            </p:video>
            <p:video>
              <p:cMediaNode vol="80000">
                <p:cTn id="4" fill="hold" display="0">
                  <p:stCondLst>
                    <p:cond delay="indefinite"/>
                  </p:stCondLst>
                </p:cTn>
                <p:tgtEl>
                  <p:spTgt spid="20"/>
                </p:tgtEl>
              </p:cMediaNode>
            </p:video>
            <p:video>
              <p:cMediaNode vol="80000">
                <p:cTn id="5" fill="hold" display="0">
                  <p:stCondLst>
                    <p:cond delay="indefinite"/>
                  </p:stCondLst>
                </p:cTn>
                <p:tgtEl>
                  <p:spTgt spid="23"/>
                </p:tgtEl>
              </p:cMediaNode>
            </p:video>
            <p:video>
              <p:cMediaNode vol="80000">
                <p:cTn id="6" fill="hold" display="0">
                  <p:stCondLst>
                    <p:cond delay="indefinite"/>
                  </p:stCondLst>
                </p:cTn>
                <p:tgtEl>
                  <p:spTgt spid="26"/>
                </p:tgtEl>
              </p:cMediaNode>
            </p:video>
          </p:childTnLst>
        </p:cTn>
      </p:par>
    </p:tnLst>
  </p:timing>
</p:sld>
</file>

<file path=ppt/slides/slide1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4F4F6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28016"/>
          </a:xfrm>
          <a:prstGeom prst="rect">
            <a:avLst/>
          </a:prstGeom>
          <a:solidFill>
            <a:srgbClr val="8D949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6729984"/>
            <a:ext cx="12191695" cy="128016"/>
          </a:xfrm>
          <a:prstGeom prst="rect">
            <a:avLst/>
          </a:prstGeom>
          <a:solidFill>
            <a:srgbClr val="8D949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Rectangle 3"/>
          <p:cNvSpPr/>
          <p:nvPr/>
        </p:nvSpPr>
        <p:spPr>
          <a:xfrm>
            <a:off x="0" y="0"/>
            <a:ext cx="128016" cy="6858000"/>
          </a:xfrm>
          <a:prstGeom prst="rect">
            <a:avLst/>
          </a:prstGeom>
          <a:solidFill>
            <a:srgbClr val="8D949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Rectangle 4"/>
          <p:cNvSpPr/>
          <p:nvPr/>
        </p:nvSpPr>
        <p:spPr>
          <a:xfrm>
            <a:off x="12063679" y="0"/>
            <a:ext cx="128016" cy="6858000"/>
          </a:xfrm>
          <a:prstGeom prst="rect">
            <a:avLst/>
          </a:prstGeom>
          <a:solidFill>
            <a:srgbClr val="8D949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ounded Rectangle 5"/>
          <p:cNvSpPr/>
          <p:nvPr/>
        </p:nvSpPr>
        <p:spPr>
          <a:xfrm>
            <a:off x="502920" y="384048"/>
            <a:ext cx="1074420" cy="329184"/>
          </a:xfrm>
          <a:prstGeom prst="roundRect">
            <a:avLst/>
          </a:prstGeom>
          <a:solidFill>
            <a:srgbClr val="0B0B0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502920" y="411480"/>
            <a:ext cx="1074420" cy="292608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ctr">
              <a:lnSpc>
                <a:spcPct val="115000"/>
              </a:lnSpc>
            </a:pPr>
            <a:r>
              <a:rPr sz="1050" b="1">
                <a:solidFill>
                  <a:srgbClr val="FFFFFF"/>
                </a:solidFill>
                <a:latin typeface="IBM Plex Mono"/>
                <a:ea typeface="IBM Plex Mono"/>
              </a:rPr>
              <a:t>04 · 時程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02920" y="822960"/>
            <a:ext cx="11155680" cy="7315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2200" b="1">
                <a:solidFill>
                  <a:srgbClr val="0B0B0D"/>
                </a:solidFill>
                <a:latin typeface="Noto Sans TC"/>
                <a:ea typeface="Noto Sans TC"/>
              </a:rPr>
              <a:t>11/7 確認、11/30 上線。中間留兩週給後端。</a:t>
            </a:r>
          </a:p>
        </p:txBody>
      </p:sp>
      <p:sp>
        <p:nvSpPr>
          <p:cNvPr id="9" name="Rectangle 8"/>
          <p:cNvSpPr/>
          <p:nvPr/>
        </p:nvSpPr>
        <p:spPr>
          <a:xfrm>
            <a:off x="502920" y="5989320"/>
            <a:ext cx="11183112" cy="457200"/>
          </a:xfrm>
          <a:prstGeom prst="rect">
            <a:avLst/>
          </a:prstGeom>
          <a:solidFill>
            <a:srgbClr val="8D949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Rectangle 9"/>
          <p:cNvSpPr/>
          <p:nvPr/>
        </p:nvSpPr>
        <p:spPr>
          <a:xfrm>
            <a:off x="502920" y="5989320"/>
            <a:ext cx="82296" cy="457200"/>
          </a:xfrm>
          <a:prstGeom prst="rect">
            <a:avLst/>
          </a:prstGeom>
          <a:solidFill>
            <a:srgbClr val="0B0B0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731520" y="6035040"/>
            <a:ext cx="10881360" cy="384048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>
              <a:lnSpc>
                <a:spcPct val="115000"/>
              </a:lnSpc>
            </a:pPr>
            <a:r>
              <a:rPr sz="1300" b="1">
                <a:solidFill>
                  <a:srgbClr val="0B0B0D"/>
                </a:solidFill>
                <a:latin typeface="Noto Sans TC"/>
                <a:ea typeface="Noto Sans TC"/>
              </a:rPr>
              <a:t>這一輪確認的是靜態與前端；後端串接、穩定度與實機要再兩週才能確認完整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502920" y="6492240"/>
            <a:ext cx="8229600" cy="2286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850" b="0">
                <a:solidFill>
                  <a:srgbClr val="8F857C"/>
                </a:solidFill>
                <a:latin typeface="IBM Plex Mono"/>
                <a:ea typeface="IBM Plex Mono"/>
              </a:rPr>
              <a:t>Relove × SEPHINE · 守護登記證 · 執行確認 · 2026.11 · AccuCrazy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0972800" y="6492240"/>
            <a:ext cx="731520" cy="2286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>
              <a:lnSpc>
                <a:spcPct val="115000"/>
              </a:lnSpc>
            </a:pPr>
            <a:r>
              <a:rPr sz="900" b="0">
                <a:solidFill>
                  <a:srgbClr val="8F857C"/>
                </a:solidFill>
                <a:latin typeface="IBM Plex Mono"/>
                <a:ea typeface="IBM Plex Mono"/>
              </a:rPr>
              <a:t>16</a:t>
            </a:r>
          </a:p>
        </p:txBody>
      </p:sp>
      <p:sp>
        <p:nvSpPr>
          <p:cNvPr id="14" name="Rectangle 13"/>
          <p:cNvSpPr/>
          <p:nvPr/>
        </p:nvSpPr>
        <p:spPr>
          <a:xfrm>
            <a:off x="502920" y="1645920"/>
            <a:ext cx="11183112" cy="347472"/>
          </a:xfrm>
          <a:prstGeom prst="rect">
            <a:avLst/>
          </a:prstGeom>
          <a:solidFill>
            <a:srgbClr val="0B0B0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594360" y="1709928"/>
            <a:ext cx="164592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050" b="1">
                <a:solidFill>
                  <a:srgbClr val="FFFFFF"/>
                </a:solidFill>
                <a:latin typeface="Noto Sans TC"/>
                <a:ea typeface="Noto Sans TC"/>
              </a:rPr>
              <a:t>日期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2286000" y="1709928"/>
            <a:ext cx="210312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050" b="1">
                <a:solidFill>
                  <a:srgbClr val="FFFFFF"/>
                </a:solidFill>
                <a:latin typeface="Noto Sans TC"/>
                <a:ea typeface="Noto Sans TC"/>
              </a:rPr>
              <a:t>事項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4480560" y="1709928"/>
            <a:ext cx="566928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050" b="1">
                <a:solidFill>
                  <a:srgbClr val="FFFFFF"/>
                </a:solidFill>
                <a:latin typeface="Noto Sans TC"/>
                <a:ea typeface="Noto Sans TC"/>
              </a:rPr>
              <a:t>內容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0241280" y="1709928"/>
            <a:ext cx="128016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050" b="1">
                <a:solidFill>
                  <a:srgbClr val="FFFFFF"/>
                </a:solidFill>
                <a:latin typeface="Noto Sans TC"/>
                <a:ea typeface="Noto Sans TC"/>
              </a:rPr>
              <a:t>負責</a:t>
            </a:r>
          </a:p>
        </p:txBody>
      </p:sp>
      <p:sp>
        <p:nvSpPr>
          <p:cNvPr id="19" name="Rectangle 18"/>
          <p:cNvSpPr/>
          <p:nvPr/>
        </p:nvSpPr>
        <p:spPr>
          <a:xfrm>
            <a:off x="502920" y="1993392"/>
            <a:ext cx="11183112" cy="475488"/>
          </a:xfrm>
          <a:prstGeom prst="rect">
            <a:avLst/>
          </a:prstGeom>
          <a:solidFill>
            <a:srgbClr val="D9DCE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594360" y="2084832"/>
            <a:ext cx="1645920" cy="475488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050" b="1">
                <a:solidFill>
                  <a:srgbClr val="0B0B0D"/>
                </a:solidFill>
                <a:latin typeface="IBM Plex Mono"/>
                <a:ea typeface="IBM Plex Mono"/>
              </a:rPr>
              <a:t>11/7（五）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2286000" y="2084832"/>
            <a:ext cx="2103120" cy="475488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100" b="1">
                <a:solidFill>
                  <a:srgbClr val="0B0B0D"/>
                </a:solidFill>
                <a:latin typeface="Noto Sans TC"/>
                <a:ea typeface="Noto Sans TC"/>
              </a:rPr>
              <a:t>客戶確認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4480560" y="2084832"/>
            <a:ext cx="5669280" cy="475488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lnSpc>
                <a:spcPct val="125000"/>
              </a:lnSpc>
            </a:pPr>
            <a:r>
              <a:rPr sz="1000" b="0">
                <a:solidFill>
                  <a:srgbClr val="0B0B0D"/>
                </a:solidFill>
                <a:latin typeface="Noto Sans TC"/>
                <a:ea typeface="Noto Sans TC"/>
              </a:rPr>
              <a:t>衣服 8 套、動作、網站文案、個資文字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10241280" y="2084832"/>
            <a:ext cx="1280160" cy="475488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000" b="0">
                <a:solidFill>
                  <a:srgbClr val="8F857C"/>
                </a:solidFill>
                <a:latin typeface="Noto Sans TC"/>
                <a:ea typeface="Noto Sans TC"/>
              </a:rPr>
              <a:t>Relove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594360" y="2560320"/>
            <a:ext cx="1645920" cy="475488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050" b="1">
                <a:solidFill>
                  <a:srgbClr val="0B0B0D"/>
                </a:solidFill>
                <a:latin typeface="IBM Plex Mono"/>
                <a:ea typeface="IBM Plex Mono"/>
              </a:rPr>
              <a:t>11/8 – 11/12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2286000" y="2560320"/>
            <a:ext cx="2103120" cy="475488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100" b="1">
                <a:solidFill>
                  <a:srgbClr val="0B0B0D"/>
                </a:solidFill>
                <a:latin typeface="Noto Sans TC"/>
                <a:ea typeface="Noto Sans TC"/>
              </a:rPr>
              <a:t>素材重出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4480560" y="2560320"/>
            <a:ext cx="5669280" cy="475488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lnSpc>
                <a:spcPct val="125000"/>
              </a:lnSpc>
            </a:pPr>
            <a:r>
              <a:rPr sz="1000" b="0">
                <a:solidFill>
                  <a:srgbClr val="0B0B0D"/>
                </a:solidFill>
                <a:latin typeface="Noto Sans TC"/>
                <a:ea typeface="Noto Sans TC"/>
              </a:rPr>
              <a:t>定裝＋三視圖、15 張情境、15 支影片、牆 12 張；回填網站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10241280" y="2560320"/>
            <a:ext cx="1280160" cy="475488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000" b="0">
                <a:solidFill>
                  <a:srgbClr val="8F857C"/>
                </a:solidFill>
                <a:latin typeface="Noto Sans TC"/>
                <a:ea typeface="Noto Sans TC"/>
              </a:rPr>
              <a:t>AccuCrazy</a:t>
            </a:r>
          </a:p>
        </p:txBody>
      </p:sp>
      <p:sp>
        <p:nvSpPr>
          <p:cNvPr id="28" name="Rectangle 27"/>
          <p:cNvSpPr/>
          <p:nvPr/>
        </p:nvSpPr>
        <p:spPr>
          <a:xfrm>
            <a:off x="502920" y="2944368"/>
            <a:ext cx="11183112" cy="475488"/>
          </a:xfrm>
          <a:prstGeom prst="rect">
            <a:avLst/>
          </a:prstGeom>
          <a:solidFill>
            <a:srgbClr val="D9DCE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9" name="TextBox 28"/>
          <p:cNvSpPr txBox="1"/>
          <p:nvPr/>
        </p:nvSpPr>
        <p:spPr>
          <a:xfrm>
            <a:off x="594360" y="3035808"/>
            <a:ext cx="1645920" cy="475488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050" b="1">
                <a:solidFill>
                  <a:srgbClr val="0B0B0D"/>
                </a:solidFill>
                <a:latin typeface="IBM Plex Mono"/>
                <a:ea typeface="IBM Plex Mono"/>
              </a:rPr>
              <a:t>11/12（三）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2286000" y="3035808"/>
            <a:ext cx="2103120" cy="475488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100" b="1">
                <a:solidFill>
                  <a:srgbClr val="0B0B0D"/>
                </a:solidFill>
                <a:latin typeface="Noto Sans TC"/>
                <a:ea typeface="Noto Sans TC"/>
              </a:rPr>
              <a:t>客戶確認</a:t>
            </a:r>
          </a:p>
        </p:txBody>
      </p:sp>
      <p:sp>
        <p:nvSpPr>
          <p:cNvPr id="31" name="TextBox 30"/>
          <p:cNvSpPr txBox="1"/>
          <p:nvPr/>
        </p:nvSpPr>
        <p:spPr>
          <a:xfrm>
            <a:off x="4480560" y="3035808"/>
            <a:ext cx="5669280" cy="475488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lnSpc>
                <a:spcPct val="125000"/>
              </a:lnSpc>
            </a:pPr>
            <a:r>
              <a:rPr sz="1000" b="0">
                <a:solidFill>
                  <a:srgbClr val="0B0B0D"/>
                </a:solidFill>
                <a:latin typeface="Noto Sans TC"/>
                <a:ea typeface="Noto Sans TC"/>
              </a:rPr>
              <a:t>資訊頁內容、法務過稿、門市兌換辦法、客服資料</a:t>
            </a:r>
          </a:p>
        </p:txBody>
      </p:sp>
      <p:sp>
        <p:nvSpPr>
          <p:cNvPr id="32" name="TextBox 31"/>
          <p:cNvSpPr txBox="1"/>
          <p:nvPr/>
        </p:nvSpPr>
        <p:spPr>
          <a:xfrm>
            <a:off x="10241280" y="3035808"/>
            <a:ext cx="1280160" cy="475488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000" b="0">
                <a:solidFill>
                  <a:srgbClr val="8F857C"/>
                </a:solidFill>
                <a:latin typeface="Noto Sans TC"/>
                <a:ea typeface="Noto Sans TC"/>
              </a:rPr>
              <a:t>Relove</a:t>
            </a:r>
          </a:p>
        </p:txBody>
      </p:sp>
      <p:sp>
        <p:nvSpPr>
          <p:cNvPr id="33" name="TextBox 32"/>
          <p:cNvSpPr txBox="1"/>
          <p:nvPr/>
        </p:nvSpPr>
        <p:spPr>
          <a:xfrm>
            <a:off x="594360" y="3511296"/>
            <a:ext cx="1645920" cy="658368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050" b="1">
                <a:solidFill>
                  <a:srgbClr val="0B0B0D"/>
                </a:solidFill>
                <a:latin typeface="IBM Plex Mono"/>
                <a:ea typeface="IBM Plex Mono"/>
              </a:rPr>
              <a:t>11/13 – 11/26</a:t>
            </a:r>
          </a:p>
        </p:txBody>
      </p:sp>
      <p:sp>
        <p:nvSpPr>
          <p:cNvPr id="34" name="TextBox 33"/>
          <p:cNvSpPr txBox="1"/>
          <p:nvPr/>
        </p:nvSpPr>
        <p:spPr>
          <a:xfrm>
            <a:off x="2286000" y="3511296"/>
            <a:ext cx="2103120" cy="658368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100" b="1">
                <a:solidFill>
                  <a:srgbClr val="0B0B0D"/>
                </a:solidFill>
                <a:latin typeface="Noto Sans TC"/>
                <a:ea typeface="Noto Sans TC"/>
              </a:rPr>
              <a:t>後端串接與測試（兩週）</a:t>
            </a:r>
          </a:p>
        </p:txBody>
      </p:sp>
      <p:sp>
        <p:nvSpPr>
          <p:cNvPr id="35" name="TextBox 34"/>
          <p:cNvSpPr txBox="1"/>
          <p:nvPr/>
        </p:nvSpPr>
        <p:spPr>
          <a:xfrm>
            <a:off x="4480560" y="3511296"/>
            <a:ext cx="5669280" cy="658368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lnSpc>
                <a:spcPct val="125000"/>
              </a:lnSpc>
            </a:pPr>
            <a:r>
              <a:rPr sz="1000" b="0">
                <a:solidFill>
                  <a:srgbClr val="0B0B0D"/>
                </a:solidFill>
                <a:latin typeface="Noto Sans TC"/>
                <a:ea typeface="Noto Sans TC"/>
              </a:rPr>
              <a:t>生成管線併發與重試、靜圖備援、iOS／Android 實機、弱網、識別證找回、門市核銷、部署切換</a:t>
            </a:r>
          </a:p>
        </p:txBody>
      </p:sp>
      <p:sp>
        <p:nvSpPr>
          <p:cNvPr id="36" name="TextBox 35"/>
          <p:cNvSpPr txBox="1"/>
          <p:nvPr/>
        </p:nvSpPr>
        <p:spPr>
          <a:xfrm>
            <a:off x="10241280" y="3511296"/>
            <a:ext cx="1280160" cy="658368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000" b="0">
                <a:solidFill>
                  <a:srgbClr val="8F857C"/>
                </a:solidFill>
                <a:latin typeface="Noto Sans TC"/>
                <a:ea typeface="Noto Sans TC"/>
              </a:rPr>
              <a:t>AccuCrazy</a:t>
            </a:r>
          </a:p>
        </p:txBody>
      </p:sp>
      <p:sp>
        <p:nvSpPr>
          <p:cNvPr id="37" name="Rectangle 36"/>
          <p:cNvSpPr/>
          <p:nvPr/>
        </p:nvSpPr>
        <p:spPr>
          <a:xfrm>
            <a:off x="502920" y="4078224"/>
            <a:ext cx="11183112" cy="475488"/>
          </a:xfrm>
          <a:prstGeom prst="rect">
            <a:avLst/>
          </a:prstGeom>
          <a:solidFill>
            <a:srgbClr val="D9DCE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8" name="TextBox 37"/>
          <p:cNvSpPr txBox="1"/>
          <p:nvPr/>
        </p:nvSpPr>
        <p:spPr>
          <a:xfrm>
            <a:off x="594360" y="4169663"/>
            <a:ext cx="1645920" cy="475488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050" b="1">
                <a:solidFill>
                  <a:srgbClr val="0B0B0D"/>
                </a:solidFill>
                <a:latin typeface="IBM Plex Mono"/>
                <a:ea typeface="IBM Plex Mono"/>
              </a:rPr>
              <a:t>11/21（五）</a:t>
            </a:r>
          </a:p>
        </p:txBody>
      </p:sp>
      <p:sp>
        <p:nvSpPr>
          <p:cNvPr id="39" name="TextBox 38"/>
          <p:cNvSpPr txBox="1"/>
          <p:nvPr/>
        </p:nvSpPr>
        <p:spPr>
          <a:xfrm>
            <a:off x="2286000" y="4169663"/>
            <a:ext cx="2103120" cy="475488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100" b="1">
                <a:solidFill>
                  <a:srgbClr val="0B0B0D"/>
                </a:solidFill>
                <a:latin typeface="Noto Sans TC"/>
                <a:ea typeface="Noto Sans TC"/>
              </a:rPr>
              <a:t>客戶試玩</a:t>
            </a:r>
          </a:p>
        </p:txBody>
      </p:sp>
      <p:sp>
        <p:nvSpPr>
          <p:cNvPr id="40" name="TextBox 39"/>
          <p:cNvSpPr txBox="1"/>
          <p:nvPr/>
        </p:nvSpPr>
        <p:spPr>
          <a:xfrm>
            <a:off x="4480560" y="4169663"/>
            <a:ext cx="5669280" cy="475488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lnSpc>
                <a:spcPct val="125000"/>
              </a:lnSpc>
            </a:pPr>
            <a:r>
              <a:rPr sz="1000" b="0">
                <a:solidFill>
                  <a:srgbClr val="0B0B0D"/>
                </a:solidFill>
                <a:latin typeface="Noto Sans TC"/>
                <a:ea typeface="Noto Sans TC"/>
              </a:rPr>
              <a:t>驗收版給 20 人試玩，收修正清單</a:t>
            </a:r>
          </a:p>
        </p:txBody>
      </p:sp>
      <p:sp>
        <p:nvSpPr>
          <p:cNvPr id="41" name="TextBox 40"/>
          <p:cNvSpPr txBox="1"/>
          <p:nvPr/>
        </p:nvSpPr>
        <p:spPr>
          <a:xfrm>
            <a:off x="10241280" y="4169663"/>
            <a:ext cx="1280160" cy="475488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000" b="0">
                <a:solidFill>
                  <a:srgbClr val="8F857C"/>
                </a:solidFill>
                <a:latin typeface="Noto Sans TC"/>
                <a:ea typeface="Noto Sans TC"/>
              </a:rPr>
              <a:t>雙方</a:t>
            </a:r>
          </a:p>
        </p:txBody>
      </p:sp>
      <p:sp>
        <p:nvSpPr>
          <p:cNvPr id="42" name="TextBox 41"/>
          <p:cNvSpPr txBox="1"/>
          <p:nvPr/>
        </p:nvSpPr>
        <p:spPr>
          <a:xfrm>
            <a:off x="594360" y="4645152"/>
            <a:ext cx="1645920" cy="475488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050" b="1">
                <a:solidFill>
                  <a:srgbClr val="0B0B0D"/>
                </a:solidFill>
                <a:latin typeface="IBM Plex Mono"/>
                <a:ea typeface="IBM Plex Mono"/>
              </a:rPr>
              <a:t>11/27（四）</a:t>
            </a:r>
          </a:p>
        </p:txBody>
      </p:sp>
      <p:sp>
        <p:nvSpPr>
          <p:cNvPr id="43" name="TextBox 42"/>
          <p:cNvSpPr txBox="1"/>
          <p:nvPr/>
        </p:nvSpPr>
        <p:spPr>
          <a:xfrm>
            <a:off x="2286000" y="4645152"/>
            <a:ext cx="2103120" cy="475488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100" b="1">
                <a:solidFill>
                  <a:srgbClr val="0B0B0D"/>
                </a:solidFill>
                <a:latin typeface="Noto Sans TC"/>
                <a:ea typeface="Noto Sans TC"/>
              </a:rPr>
              <a:t>凍結</a:t>
            </a:r>
          </a:p>
        </p:txBody>
      </p:sp>
      <p:sp>
        <p:nvSpPr>
          <p:cNvPr id="44" name="TextBox 43"/>
          <p:cNvSpPr txBox="1"/>
          <p:nvPr/>
        </p:nvSpPr>
        <p:spPr>
          <a:xfrm>
            <a:off x="4480560" y="4645152"/>
            <a:ext cx="5669280" cy="475488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lnSpc>
                <a:spcPct val="125000"/>
              </a:lnSpc>
            </a:pPr>
            <a:r>
              <a:rPr sz="1000" b="0">
                <a:solidFill>
                  <a:srgbClr val="0B0B0D"/>
                </a:solidFill>
                <a:latin typeface="Noto Sans TC"/>
                <a:ea typeface="Noto Sans TC"/>
              </a:rPr>
              <a:t>只修 bug，不改內容</a:t>
            </a:r>
          </a:p>
        </p:txBody>
      </p:sp>
      <p:sp>
        <p:nvSpPr>
          <p:cNvPr id="45" name="TextBox 44"/>
          <p:cNvSpPr txBox="1"/>
          <p:nvPr/>
        </p:nvSpPr>
        <p:spPr>
          <a:xfrm>
            <a:off x="10241280" y="4645152"/>
            <a:ext cx="1280160" cy="475488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000" b="0">
                <a:solidFill>
                  <a:srgbClr val="8F857C"/>
                </a:solidFill>
                <a:latin typeface="Noto Sans TC"/>
                <a:ea typeface="Noto Sans TC"/>
              </a:rPr>
              <a:t>AccuCrazy</a:t>
            </a:r>
          </a:p>
        </p:txBody>
      </p:sp>
      <p:sp>
        <p:nvSpPr>
          <p:cNvPr id="46" name="Rectangle 45"/>
          <p:cNvSpPr/>
          <p:nvPr/>
        </p:nvSpPr>
        <p:spPr>
          <a:xfrm>
            <a:off x="502920" y="5029200"/>
            <a:ext cx="11183112" cy="475488"/>
          </a:xfrm>
          <a:prstGeom prst="rect">
            <a:avLst/>
          </a:prstGeom>
          <a:solidFill>
            <a:srgbClr val="E8E8E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7" name="TextBox 46"/>
          <p:cNvSpPr txBox="1"/>
          <p:nvPr/>
        </p:nvSpPr>
        <p:spPr>
          <a:xfrm>
            <a:off x="594360" y="5120640"/>
            <a:ext cx="1645920" cy="475488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050" b="1">
                <a:solidFill>
                  <a:srgbClr val="0B0B0D"/>
                </a:solidFill>
                <a:latin typeface="IBM Plex Mono"/>
                <a:ea typeface="IBM Plex Mono"/>
              </a:rPr>
              <a:t>11/30（一）</a:t>
            </a:r>
          </a:p>
        </p:txBody>
      </p:sp>
      <p:sp>
        <p:nvSpPr>
          <p:cNvPr id="48" name="TextBox 47"/>
          <p:cNvSpPr txBox="1"/>
          <p:nvPr/>
        </p:nvSpPr>
        <p:spPr>
          <a:xfrm>
            <a:off x="2286000" y="5120640"/>
            <a:ext cx="2103120" cy="475488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100" b="1">
                <a:solidFill>
                  <a:srgbClr val="0B0B0D"/>
                </a:solidFill>
                <a:latin typeface="Noto Sans TC"/>
                <a:ea typeface="Noto Sans TC"/>
              </a:rPr>
              <a:t>網站上線</a:t>
            </a:r>
          </a:p>
        </p:txBody>
      </p:sp>
      <p:sp>
        <p:nvSpPr>
          <p:cNvPr id="49" name="TextBox 48"/>
          <p:cNvSpPr txBox="1"/>
          <p:nvPr/>
        </p:nvSpPr>
        <p:spPr>
          <a:xfrm>
            <a:off x="4480560" y="5120640"/>
            <a:ext cx="5669280" cy="475488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lnSpc>
                <a:spcPct val="125000"/>
              </a:lnSpc>
            </a:pPr>
            <a:r>
              <a:rPr sz="1000" b="0">
                <a:solidFill>
                  <a:srgbClr val="0B0B0D"/>
                </a:solidFill>
                <a:latin typeface="Noto Sans TC"/>
                <a:ea typeface="Noto Sans TC"/>
              </a:rPr>
              <a:t>現場若 11/23 先點燈，先以預告頁＋現場 QR 導到 11/30</a:t>
            </a:r>
          </a:p>
        </p:txBody>
      </p:sp>
      <p:sp>
        <p:nvSpPr>
          <p:cNvPr id="50" name="TextBox 49"/>
          <p:cNvSpPr txBox="1"/>
          <p:nvPr/>
        </p:nvSpPr>
        <p:spPr>
          <a:xfrm>
            <a:off x="10241280" y="5120640"/>
            <a:ext cx="1280160" cy="475488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000" b="0">
                <a:solidFill>
                  <a:srgbClr val="8F857C"/>
                </a:solidFill>
                <a:latin typeface="Noto Sans TC"/>
                <a:ea typeface="Noto Sans TC"/>
              </a:rPr>
              <a:t>雙方</a:t>
            </a:r>
          </a:p>
        </p:txBody>
      </p:sp>
      <p:sp>
        <p:nvSpPr>
          <p:cNvPr id="51" name="TextBox 50"/>
          <p:cNvSpPr txBox="1"/>
          <p:nvPr/>
        </p:nvSpPr>
        <p:spPr>
          <a:xfrm>
            <a:off x="594360" y="5596127"/>
            <a:ext cx="1645920" cy="475488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050" b="1">
                <a:solidFill>
                  <a:srgbClr val="0B0B0D"/>
                </a:solidFill>
                <a:latin typeface="IBM Plex Mono"/>
                <a:ea typeface="IBM Plex Mono"/>
              </a:rPr>
              <a:t>11/30 – 01/06</a:t>
            </a:r>
          </a:p>
        </p:txBody>
      </p:sp>
      <p:sp>
        <p:nvSpPr>
          <p:cNvPr id="52" name="TextBox 51"/>
          <p:cNvSpPr txBox="1"/>
          <p:nvPr/>
        </p:nvSpPr>
        <p:spPr>
          <a:xfrm>
            <a:off x="2286000" y="5596127"/>
            <a:ext cx="2103120" cy="475488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100" b="1">
                <a:solidFill>
                  <a:srgbClr val="0B0B0D"/>
                </a:solidFill>
                <a:latin typeface="Noto Sans TC"/>
                <a:ea typeface="Noto Sans TC"/>
              </a:rPr>
              <a:t>走期維運</a:t>
            </a:r>
          </a:p>
        </p:txBody>
      </p:sp>
      <p:sp>
        <p:nvSpPr>
          <p:cNvPr id="53" name="TextBox 52"/>
          <p:cNvSpPr txBox="1"/>
          <p:nvPr/>
        </p:nvSpPr>
        <p:spPr>
          <a:xfrm>
            <a:off x="4480560" y="5596127"/>
            <a:ext cx="5669280" cy="475488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lnSpc>
                <a:spcPct val="125000"/>
              </a:lnSpc>
            </a:pPr>
            <a:r>
              <a:rPr sz="1000" b="0">
                <a:solidFill>
                  <a:srgbClr val="0B0B0D"/>
                </a:solidFill>
                <a:latin typeface="Noto Sans TC"/>
                <a:ea typeface="Noto Sans TC"/>
              </a:rPr>
              <a:t>每日生成量、失敗率、費用；素材熱修；每晚換色</a:t>
            </a:r>
          </a:p>
        </p:txBody>
      </p:sp>
      <p:sp>
        <p:nvSpPr>
          <p:cNvPr id="54" name="TextBox 53"/>
          <p:cNvSpPr txBox="1"/>
          <p:nvPr/>
        </p:nvSpPr>
        <p:spPr>
          <a:xfrm>
            <a:off x="10241280" y="5596127"/>
            <a:ext cx="1280160" cy="475488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000" b="0">
                <a:solidFill>
                  <a:srgbClr val="8F857C"/>
                </a:solidFill>
                <a:latin typeface="Noto Sans TC"/>
                <a:ea typeface="Noto Sans TC"/>
              </a:rPr>
              <a:t>AccuCrazy</a:t>
            </a:r>
          </a:p>
        </p:txBody>
      </p:sp>
      <p:sp>
        <p:nvSpPr>
          <p:cNvPr id="55" name="TextBox 54"/>
          <p:cNvSpPr txBox="1"/>
          <p:nvPr/>
        </p:nvSpPr>
        <p:spPr>
          <a:xfrm>
            <a:off x="502920" y="6071615"/>
            <a:ext cx="11183112" cy="36576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050" b="0">
                <a:solidFill>
                  <a:srgbClr val="8F857C"/>
                </a:solidFill>
                <a:latin typeface="Noto Sans TC"/>
                <a:ea typeface="Noto Sans TC"/>
              </a:rPr>
              <a:t>深灰列＝需要 Relove 回覆的日期。任何一個往後，上線日跟著往後。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4F4F6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28016"/>
          </a:xfrm>
          <a:prstGeom prst="rect">
            <a:avLst/>
          </a:prstGeom>
          <a:solidFill>
            <a:srgbClr val="8D949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6729984"/>
            <a:ext cx="12191695" cy="128016"/>
          </a:xfrm>
          <a:prstGeom prst="rect">
            <a:avLst/>
          </a:prstGeom>
          <a:solidFill>
            <a:srgbClr val="8D949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Rectangle 3"/>
          <p:cNvSpPr/>
          <p:nvPr/>
        </p:nvSpPr>
        <p:spPr>
          <a:xfrm>
            <a:off x="0" y="0"/>
            <a:ext cx="128016" cy="6858000"/>
          </a:xfrm>
          <a:prstGeom prst="rect">
            <a:avLst/>
          </a:prstGeom>
          <a:solidFill>
            <a:srgbClr val="8D949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Rectangle 4"/>
          <p:cNvSpPr/>
          <p:nvPr/>
        </p:nvSpPr>
        <p:spPr>
          <a:xfrm>
            <a:off x="12063679" y="0"/>
            <a:ext cx="128016" cy="6858000"/>
          </a:xfrm>
          <a:prstGeom prst="rect">
            <a:avLst/>
          </a:prstGeom>
          <a:solidFill>
            <a:srgbClr val="8D949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ounded Rectangle 5"/>
          <p:cNvSpPr/>
          <p:nvPr/>
        </p:nvSpPr>
        <p:spPr>
          <a:xfrm>
            <a:off x="502920" y="384048"/>
            <a:ext cx="1531620" cy="329184"/>
          </a:xfrm>
          <a:prstGeom prst="roundRect">
            <a:avLst/>
          </a:prstGeom>
          <a:solidFill>
            <a:srgbClr val="0B0B0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502920" y="411480"/>
            <a:ext cx="1531620" cy="292608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ctr">
              <a:lnSpc>
                <a:spcPct val="115000"/>
              </a:lnSpc>
            </a:pPr>
            <a:r>
              <a:rPr sz="1050" b="1">
                <a:solidFill>
                  <a:srgbClr val="FFFFFF"/>
                </a:solidFill>
                <a:latin typeface="IBM Plex Mono"/>
                <a:ea typeface="IBM Plex Mono"/>
              </a:rPr>
              <a:t>05 · 請確認與提供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02920" y="822960"/>
            <a:ext cx="11155680" cy="7315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2200" b="1">
                <a:solidFill>
                  <a:srgbClr val="0B0B0D"/>
                </a:solidFill>
                <a:latin typeface="Noto Sans TC"/>
                <a:ea typeface="Noto Sans TC"/>
              </a:rPr>
              <a:t>11/7 前請回覆這一頁。</a:t>
            </a:r>
          </a:p>
        </p:txBody>
      </p:sp>
      <p:sp>
        <p:nvSpPr>
          <p:cNvPr id="9" name="Rectangle 8"/>
          <p:cNvSpPr/>
          <p:nvPr/>
        </p:nvSpPr>
        <p:spPr>
          <a:xfrm>
            <a:off x="502920" y="5989320"/>
            <a:ext cx="11183112" cy="457200"/>
          </a:xfrm>
          <a:prstGeom prst="rect">
            <a:avLst/>
          </a:prstGeom>
          <a:solidFill>
            <a:srgbClr val="8D949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Rectangle 9"/>
          <p:cNvSpPr/>
          <p:nvPr/>
        </p:nvSpPr>
        <p:spPr>
          <a:xfrm>
            <a:off x="502920" y="5989320"/>
            <a:ext cx="82296" cy="457200"/>
          </a:xfrm>
          <a:prstGeom prst="rect">
            <a:avLst/>
          </a:prstGeom>
          <a:solidFill>
            <a:srgbClr val="0B0B0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731520" y="6035040"/>
            <a:ext cx="10881360" cy="384048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>
              <a:lnSpc>
                <a:spcPct val="115000"/>
              </a:lnSpc>
            </a:pPr>
            <a:r>
              <a:rPr sz="1300" b="1">
                <a:solidFill>
                  <a:srgbClr val="0B0B0D"/>
                </a:solidFill>
                <a:latin typeface="Noto Sans TC"/>
                <a:ea typeface="Noto Sans TC"/>
              </a:rPr>
              <a:t>直接在這頁打勾、留言，或 11/5 一起開 30 分鐘過一遍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502920" y="6492240"/>
            <a:ext cx="8229600" cy="2286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850" b="0">
                <a:solidFill>
                  <a:srgbClr val="8F857C"/>
                </a:solidFill>
                <a:latin typeface="IBM Plex Mono"/>
                <a:ea typeface="IBM Plex Mono"/>
              </a:rPr>
              <a:t>Relove × SEPHINE · 守護登記證 · 執行確認 · 2026.11 · AccuCrazy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0972800" y="6492240"/>
            <a:ext cx="731520" cy="2286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>
              <a:lnSpc>
                <a:spcPct val="115000"/>
              </a:lnSpc>
            </a:pPr>
            <a:r>
              <a:rPr sz="900" b="0">
                <a:solidFill>
                  <a:srgbClr val="8F857C"/>
                </a:solidFill>
                <a:latin typeface="IBM Plex Mono"/>
                <a:ea typeface="IBM Plex Mono"/>
              </a:rPr>
              <a:t>17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502920" y="1645920"/>
            <a:ext cx="5394960" cy="36576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500" b="1">
                <a:solidFill>
                  <a:srgbClr val="0B0B0D"/>
                </a:solidFill>
                <a:latin typeface="Noto Sans TC"/>
                <a:ea typeface="Noto Sans TC"/>
              </a:rPr>
              <a:t>請確認</a:t>
            </a:r>
          </a:p>
        </p:txBody>
      </p:sp>
      <p:sp>
        <p:nvSpPr>
          <p:cNvPr id="15" name="Rectangle 14"/>
          <p:cNvSpPr/>
          <p:nvPr/>
        </p:nvSpPr>
        <p:spPr>
          <a:xfrm>
            <a:off x="502920" y="2139696"/>
            <a:ext cx="256032" cy="256032"/>
          </a:xfrm>
          <a:prstGeom prst="rect">
            <a:avLst/>
          </a:prstGeom>
          <a:solidFill>
            <a:srgbClr val="FFFFFF"/>
          </a:solidFill>
          <a:ln>
            <a:solidFill>
              <a:srgbClr val="0B0B0D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914400" y="2103120"/>
            <a:ext cx="1463040" cy="3200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>
                <a:solidFill>
                  <a:srgbClr val="0B0B0D"/>
                </a:solidFill>
                <a:latin typeface="Noto Sans TC"/>
                <a:ea typeface="Noto Sans TC"/>
              </a:rPr>
              <a:t>衣服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2377440" y="2121408"/>
            <a:ext cx="3566160" cy="5486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lnSpc>
                <a:spcPct val="125000"/>
              </a:lnSpc>
            </a:pPr>
            <a:r>
              <a:rPr sz="1050" b="0">
                <a:solidFill>
                  <a:srgbClr val="8F857C"/>
                </a:solidFill>
                <a:latin typeface="Noto Sans TC"/>
                <a:ea typeface="Noto Sans TC"/>
              </a:rPr>
              <a:t>10 套的位置分配</a:t>
            </a:r>
          </a:p>
        </p:txBody>
      </p:sp>
      <p:sp>
        <p:nvSpPr>
          <p:cNvPr id="18" name="Rectangle 17"/>
          <p:cNvSpPr/>
          <p:nvPr/>
        </p:nvSpPr>
        <p:spPr>
          <a:xfrm>
            <a:off x="502920" y="2743200"/>
            <a:ext cx="256032" cy="256032"/>
          </a:xfrm>
          <a:prstGeom prst="rect">
            <a:avLst/>
          </a:prstGeom>
          <a:solidFill>
            <a:srgbClr val="FFFFFF"/>
          </a:solidFill>
          <a:ln>
            <a:solidFill>
              <a:srgbClr val="0B0B0D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914400" y="2706624"/>
            <a:ext cx="1463040" cy="3200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>
                <a:solidFill>
                  <a:srgbClr val="0B0B0D"/>
                </a:solidFill>
                <a:latin typeface="Noto Sans TC"/>
                <a:ea typeface="Noto Sans TC"/>
              </a:rPr>
              <a:t>動作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2377440" y="2724912"/>
            <a:ext cx="3566160" cy="5486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lnSpc>
                <a:spcPct val="125000"/>
              </a:lnSpc>
            </a:pPr>
            <a:r>
              <a:rPr sz="1050" b="0">
                <a:solidFill>
                  <a:srgbClr val="8F857C"/>
                </a:solidFill>
                <a:latin typeface="Noto Sans TC"/>
                <a:ea typeface="Noto Sans TC"/>
              </a:rPr>
              <a:t>三個位置各留三個，或用備選換</a:t>
            </a:r>
          </a:p>
        </p:txBody>
      </p:sp>
      <p:sp>
        <p:nvSpPr>
          <p:cNvPr id="21" name="Rectangle 20"/>
          <p:cNvSpPr/>
          <p:nvPr/>
        </p:nvSpPr>
        <p:spPr>
          <a:xfrm>
            <a:off x="502920" y="3346704"/>
            <a:ext cx="256032" cy="256032"/>
          </a:xfrm>
          <a:prstGeom prst="rect">
            <a:avLst/>
          </a:prstGeom>
          <a:solidFill>
            <a:srgbClr val="FFFFFF"/>
          </a:solidFill>
          <a:ln>
            <a:solidFill>
              <a:srgbClr val="0B0B0D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914400" y="3310128"/>
            <a:ext cx="1463040" cy="3200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>
                <a:solidFill>
                  <a:srgbClr val="0B0B0D"/>
                </a:solidFill>
                <a:latin typeface="Noto Sans TC"/>
                <a:ea typeface="Noto Sans TC"/>
              </a:rPr>
              <a:t>網站文案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2377440" y="3328416"/>
            <a:ext cx="3566160" cy="5486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lnSpc>
                <a:spcPct val="125000"/>
              </a:lnSpc>
            </a:pPr>
            <a:r>
              <a:rPr sz="1050" b="0">
                <a:solidFill>
                  <a:srgbClr val="8F857C"/>
                </a:solidFill>
                <a:latin typeface="Noto Sans TC"/>
                <a:ea typeface="Noto Sans TC"/>
              </a:rPr>
              <a:t>主標語、兩題、同意文字、識別證上的字</a:t>
            </a:r>
          </a:p>
        </p:txBody>
      </p:sp>
      <p:sp>
        <p:nvSpPr>
          <p:cNvPr id="24" name="Rectangle 23"/>
          <p:cNvSpPr/>
          <p:nvPr/>
        </p:nvSpPr>
        <p:spPr>
          <a:xfrm>
            <a:off x="502920" y="3950207"/>
            <a:ext cx="256032" cy="256032"/>
          </a:xfrm>
          <a:prstGeom prst="rect">
            <a:avLst/>
          </a:prstGeom>
          <a:solidFill>
            <a:srgbClr val="FFFFFF"/>
          </a:solidFill>
          <a:ln>
            <a:solidFill>
              <a:srgbClr val="0B0B0D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5" name="TextBox 24"/>
          <p:cNvSpPr txBox="1"/>
          <p:nvPr/>
        </p:nvSpPr>
        <p:spPr>
          <a:xfrm>
            <a:off x="914400" y="3913631"/>
            <a:ext cx="1463040" cy="3200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>
                <a:solidFill>
                  <a:srgbClr val="0B0B0D"/>
                </a:solidFill>
                <a:latin typeface="Noto Sans TC"/>
                <a:ea typeface="Noto Sans TC"/>
              </a:rPr>
              <a:t>個資文字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2377440" y="3931919"/>
            <a:ext cx="3566160" cy="5486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lnSpc>
                <a:spcPct val="125000"/>
              </a:lnSpc>
            </a:pPr>
            <a:r>
              <a:rPr sz="1050" b="0">
                <a:solidFill>
                  <a:srgbClr val="8F857C"/>
                </a:solidFill>
                <a:latin typeface="Noto Sans TC"/>
                <a:ea typeface="Noto Sans TC"/>
              </a:rPr>
              <a:t>上一頁那段，法務看過</a:t>
            </a:r>
          </a:p>
        </p:txBody>
      </p:sp>
      <p:sp>
        <p:nvSpPr>
          <p:cNvPr id="27" name="Rectangle 26"/>
          <p:cNvSpPr/>
          <p:nvPr/>
        </p:nvSpPr>
        <p:spPr>
          <a:xfrm>
            <a:off x="502920" y="4553712"/>
            <a:ext cx="256032" cy="256032"/>
          </a:xfrm>
          <a:prstGeom prst="rect">
            <a:avLst/>
          </a:prstGeom>
          <a:solidFill>
            <a:srgbClr val="FFFFFF"/>
          </a:solidFill>
          <a:ln>
            <a:solidFill>
              <a:srgbClr val="0B0B0D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8" name="TextBox 27"/>
          <p:cNvSpPr txBox="1"/>
          <p:nvPr/>
        </p:nvSpPr>
        <p:spPr>
          <a:xfrm>
            <a:off x="914400" y="4517136"/>
            <a:ext cx="1463040" cy="3200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>
                <a:solidFill>
                  <a:srgbClr val="0B0B0D"/>
                </a:solidFill>
                <a:latin typeface="Noto Sans TC"/>
                <a:ea typeface="Noto Sans TC"/>
              </a:rPr>
              <a:t>示範人物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2377440" y="4535423"/>
            <a:ext cx="3566160" cy="5486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lnSpc>
                <a:spcPct val="125000"/>
              </a:lnSpc>
            </a:pPr>
            <a:r>
              <a:rPr sz="1050" b="0">
                <a:solidFill>
                  <a:srgbClr val="8F857C"/>
                </a:solidFill>
                <a:latin typeface="Noto Sans TC"/>
                <a:ea typeface="Noto Sans TC"/>
              </a:rPr>
              <a:t>營運長（現版）或改用模特／員工</a:t>
            </a:r>
          </a:p>
        </p:txBody>
      </p:sp>
      <p:sp>
        <p:nvSpPr>
          <p:cNvPr id="30" name="Rectangle 29"/>
          <p:cNvSpPr/>
          <p:nvPr/>
        </p:nvSpPr>
        <p:spPr>
          <a:xfrm>
            <a:off x="502920" y="5157216"/>
            <a:ext cx="256032" cy="256032"/>
          </a:xfrm>
          <a:prstGeom prst="rect">
            <a:avLst/>
          </a:prstGeom>
          <a:solidFill>
            <a:srgbClr val="FFFFFF"/>
          </a:solidFill>
          <a:ln>
            <a:solidFill>
              <a:srgbClr val="0B0B0D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1" name="TextBox 30"/>
          <p:cNvSpPr txBox="1"/>
          <p:nvPr/>
        </p:nvSpPr>
        <p:spPr>
          <a:xfrm>
            <a:off x="914400" y="5120640"/>
            <a:ext cx="1463040" cy="3200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>
                <a:solidFill>
                  <a:srgbClr val="0B0B0D"/>
                </a:solidFill>
                <a:latin typeface="Noto Sans TC"/>
                <a:ea typeface="Noto Sans TC"/>
              </a:rPr>
              <a:t>聖誕元素</a:t>
            </a:r>
          </a:p>
        </p:txBody>
      </p:sp>
      <p:sp>
        <p:nvSpPr>
          <p:cNvPr id="32" name="TextBox 31"/>
          <p:cNvSpPr txBox="1"/>
          <p:nvPr/>
        </p:nvSpPr>
        <p:spPr>
          <a:xfrm>
            <a:off x="2377440" y="5138927"/>
            <a:ext cx="3566160" cy="5486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lnSpc>
                <a:spcPct val="125000"/>
              </a:lnSpc>
            </a:pPr>
            <a:r>
              <a:rPr sz="1050" b="0">
                <a:solidFill>
                  <a:srgbClr val="8F857C"/>
                </a:solidFill>
                <a:latin typeface="Noto Sans TC"/>
                <a:ea typeface="Noto Sans TC"/>
              </a:rPr>
              <a:t>首屏與識別證要不要加</a:t>
            </a:r>
          </a:p>
        </p:txBody>
      </p:sp>
      <p:sp>
        <p:nvSpPr>
          <p:cNvPr id="33" name="TextBox 32"/>
          <p:cNvSpPr txBox="1"/>
          <p:nvPr/>
        </p:nvSpPr>
        <p:spPr>
          <a:xfrm>
            <a:off x="6309360" y="1645920"/>
            <a:ext cx="5394960" cy="36576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500" b="1">
                <a:solidFill>
                  <a:srgbClr val="0B0B0D"/>
                </a:solidFill>
                <a:latin typeface="Noto Sans TC"/>
                <a:ea typeface="Noto Sans TC"/>
              </a:rPr>
              <a:t>請提供（11/12 前）</a:t>
            </a:r>
          </a:p>
        </p:txBody>
      </p:sp>
      <p:sp>
        <p:nvSpPr>
          <p:cNvPr id="34" name="Rectangle 33"/>
          <p:cNvSpPr/>
          <p:nvPr/>
        </p:nvSpPr>
        <p:spPr>
          <a:xfrm>
            <a:off x="6309360" y="2139696"/>
            <a:ext cx="219456" cy="219456"/>
          </a:xfrm>
          <a:prstGeom prst="rect">
            <a:avLst/>
          </a:prstGeom>
          <a:solidFill>
            <a:srgbClr val="FFFFFF"/>
          </a:solidFill>
          <a:ln>
            <a:solidFill>
              <a:srgbClr val="0B0B0D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5" name="TextBox 34"/>
          <p:cNvSpPr txBox="1"/>
          <p:nvPr/>
        </p:nvSpPr>
        <p:spPr>
          <a:xfrm>
            <a:off x="6675120" y="2103120"/>
            <a:ext cx="128016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100" b="1">
                <a:solidFill>
                  <a:srgbClr val="0B0B0D"/>
                </a:solidFill>
                <a:latin typeface="Noto Sans TC"/>
                <a:ea typeface="Noto Sans TC"/>
              </a:rPr>
              <a:t>忠信廣場</a:t>
            </a:r>
          </a:p>
        </p:txBody>
      </p:sp>
      <p:sp>
        <p:nvSpPr>
          <p:cNvPr id="36" name="TextBox 35"/>
          <p:cNvSpPr txBox="1"/>
          <p:nvPr/>
        </p:nvSpPr>
        <p:spPr>
          <a:xfrm>
            <a:off x="7955279" y="2103120"/>
            <a:ext cx="3749039" cy="36576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000" b="0">
                <a:solidFill>
                  <a:srgbClr val="8F857C"/>
                </a:solidFill>
                <a:latin typeface="Noto Sans TC"/>
                <a:ea typeface="Noto Sans TC"/>
              </a:rPr>
              <a:t>完整地址、捷運出口、點燈時間</a:t>
            </a:r>
          </a:p>
        </p:txBody>
      </p:sp>
      <p:sp>
        <p:nvSpPr>
          <p:cNvPr id="37" name="Rectangle 36"/>
          <p:cNvSpPr/>
          <p:nvPr/>
        </p:nvSpPr>
        <p:spPr>
          <a:xfrm>
            <a:off x="6309360" y="2551176"/>
            <a:ext cx="219456" cy="219456"/>
          </a:xfrm>
          <a:prstGeom prst="rect">
            <a:avLst/>
          </a:prstGeom>
          <a:solidFill>
            <a:srgbClr val="FFFFFF"/>
          </a:solidFill>
          <a:ln>
            <a:solidFill>
              <a:srgbClr val="0B0B0D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8" name="TextBox 37"/>
          <p:cNvSpPr txBox="1"/>
          <p:nvPr/>
        </p:nvSpPr>
        <p:spPr>
          <a:xfrm>
            <a:off x="6675120" y="2514600"/>
            <a:ext cx="128016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100" b="1">
                <a:solidFill>
                  <a:srgbClr val="0B0B0D"/>
                </a:solidFill>
                <a:latin typeface="Noto Sans TC"/>
                <a:ea typeface="Noto Sans TC"/>
              </a:rPr>
              <a:t>門市</a:t>
            </a:r>
          </a:p>
        </p:txBody>
      </p:sp>
      <p:sp>
        <p:nvSpPr>
          <p:cNvPr id="39" name="TextBox 38"/>
          <p:cNvSpPr txBox="1"/>
          <p:nvPr/>
        </p:nvSpPr>
        <p:spPr>
          <a:xfrm>
            <a:off x="7955279" y="2514600"/>
            <a:ext cx="3749039" cy="36576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000" b="0">
                <a:solidFill>
                  <a:srgbClr val="8F857C"/>
                </a:solidFill>
                <a:latin typeface="Noto Sans TC"/>
                <a:ea typeface="Noto Sans TC"/>
              </a:rPr>
              <a:t>兌換辦法、試用包數量、核銷方式</a:t>
            </a:r>
          </a:p>
        </p:txBody>
      </p:sp>
      <p:sp>
        <p:nvSpPr>
          <p:cNvPr id="40" name="Rectangle 39"/>
          <p:cNvSpPr/>
          <p:nvPr/>
        </p:nvSpPr>
        <p:spPr>
          <a:xfrm>
            <a:off x="6309360" y="2962656"/>
            <a:ext cx="219456" cy="219456"/>
          </a:xfrm>
          <a:prstGeom prst="rect">
            <a:avLst/>
          </a:prstGeom>
          <a:solidFill>
            <a:srgbClr val="FFFFFF"/>
          </a:solidFill>
          <a:ln>
            <a:solidFill>
              <a:srgbClr val="0B0B0D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1" name="TextBox 40"/>
          <p:cNvSpPr txBox="1"/>
          <p:nvPr/>
        </p:nvSpPr>
        <p:spPr>
          <a:xfrm>
            <a:off x="6675120" y="2926079"/>
            <a:ext cx="128016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100" b="1">
                <a:solidFill>
                  <a:srgbClr val="0B0B0D"/>
                </a:solidFill>
                <a:latin typeface="Noto Sans TC"/>
                <a:ea typeface="Noto Sans TC"/>
              </a:rPr>
              <a:t>法務</a:t>
            </a:r>
          </a:p>
        </p:txBody>
      </p:sp>
      <p:sp>
        <p:nvSpPr>
          <p:cNvPr id="42" name="TextBox 41"/>
          <p:cNvSpPr txBox="1"/>
          <p:nvPr/>
        </p:nvSpPr>
        <p:spPr>
          <a:xfrm>
            <a:off x="7955279" y="2926079"/>
            <a:ext cx="3749039" cy="36576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000" b="0">
                <a:solidFill>
                  <a:srgbClr val="8F857C"/>
                </a:solidFill>
                <a:latin typeface="Noto Sans TC"/>
                <a:ea typeface="Noto Sans TC"/>
              </a:rPr>
              <a:t>隱私權政策、活動辦法、未成年條款</a:t>
            </a:r>
          </a:p>
        </p:txBody>
      </p:sp>
      <p:sp>
        <p:nvSpPr>
          <p:cNvPr id="43" name="Rectangle 42"/>
          <p:cNvSpPr/>
          <p:nvPr/>
        </p:nvSpPr>
        <p:spPr>
          <a:xfrm>
            <a:off x="6309360" y="3374136"/>
            <a:ext cx="219456" cy="219456"/>
          </a:xfrm>
          <a:prstGeom prst="rect">
            <a:avLst/>
          </a:prstGeom>
          <a:solidFill>
            <a:srgbClr val="FFFFFF"/>
          </a:solidFill>
          <a:ln>
            <a:solidFill>
              <a:srgbClr val="0B0B0D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4" name="TextBox 43"/>
          <p:cNvSpPr txBox="1"/>
          <p:nvPr/>
        </p:nvSpPr>
        <p:spPr>
          <a:xfrm>
            <a:off x="6675120" y="3337560"/>
            <a:ext cx="128016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100" b="1">
                <a:solidFill>
                  <a:srgbClr val="0B0B0D"/>
                </a:solidFill>
                <a:latin typeface="Noto Sans TC"/>
                <a:ea typeface="Noto Sans TC"/>
              </a:rPr>
              <a:t>客服</a:t>
            </a:r>
          </a:p>
        </p:txBody>
      </p:sp>
      <p:sp>
        <p:nvSpPr>
          <p:cNvPr id="45" name="TextBox 44"/>
          <p:cNvSpPr txBox="1"/>
          <p:nvPr/>
        </p:nvSpPr>
        <p:spPr>
          <a:xfrm>
            <a:off x="7955279" y="3337560"/>
            <a:ext cx="3749039" cy="36576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000" b="0">
                <a:solidFill>
                  <a:srgbClr val="8F857C"/>
                </a:solidFill>
                <a:latin typeface="Noto Sans TC"/>
                <a:ea typeface="Noto Sans TC"/>
              </a:rPr>
              <a:t>信箱、電話、個資聯絡窗口</a:t>
            </a:r>
          </a:p>
        </p:txBody>
      </p:sp>
      <p:sp>
        <p:nvSpPr>
          <p:cNvPr id="46" name="Rectangle 45"/>
          <p:cNvSpPr/>
          <p:nvPr/>
        </p:nvSpPr>
        <p:spPr>
          <a:xfrm>
            <a:off x="6309360" y="3785615"/>
            <a:ext cx="219456" cy="219456"/>
          </a:xfrm>
          <a:prstGeom prst="rect">
            <a:avLst/>
          </a:prstGeom>
          <a:solidFill>
            <a:srgbClr val="FFFFFF"/>
          </a:solidFill>
          <a:ln>
            <a:solidFill>
              <a:srgbClr val="0B0B0D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7" name="TextBox 46"/>
          <p:cNvSpPr txBox="1"/>
          <p:nvPr/>
        </p:nvSpPr>
        <p:spPr>
          <a:xfrm>
            <a:off x="6675120" y="3749039"/>
            <a:ext cx="128016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100" b="1">
                <a:solidFill>
                  <a:srgbClr val="0B0B0D"/>
                </a:solidFill>
                <a:latin typeface="Noto Sans TC"/>
                <a:ea typeface="Noto Sans TC"/>
              </a:rPr>
              <a:t>品牌</a:t>
            </a:r>
          </a:p>
        </p:txBody>
      </p:sp>
      <p:sp>
        <p:nvSpPr>
          <p:cNvPr id="48" name="TextBox 47"/>
          <p:cNvSpPr txBox="1"/>
          <p:nvPr/>
        </p:nvSpPr>
        <p:spPr>
          <a:xfrm>
            <a:off x="7955279" y="3749039"/>
            <a:ext cx="3749039" cy="36576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000" b="0">
                <a:solidFill>
                  <a:srgbClr val="8F857C"/>
                </a:solidFill>
                <a:latin typeface="Noto Sans TC"/>
                <a:ea typeface="Noto Sans TC"/>
              </a:rPr>
              <a:t>Logo 向量檔、字型授權</a:t>
            </a:r>
          </a:p>
        </p:txBody>
      </p:sp>
      <p:sp>
        <p:nvSpPr>
          <p:cNvPr id="49" name="Rectangle 48"/>
          <p:cNvSpPr/>
          <p:nvPr/>
        </p:nvSpPr>
        <p:spPr>
          <a:xfrm>
            <a:off x="6309360" y="4197096"/>
            <a:ext cx="219456" cy="219456"/>
          </a:xfrm>
          <a:prstGeom prst="rect">
            <a:avLst/>
          </a:prstGeom>
          <a:solidFill>
            <a:srgbClr val="FFFFFF"/>
          </a:solidFill>
          <a:ln>
            <a:solidFill>
              <a:srgbClr val="0B0B0D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0" name="TextBox 49"/>
          <p:cNvSpPr txBox="1"/>
          <p:nvPr/>
        </p:nvSpPr>
        <p:spPr>
          <a:xfrm>
            <a:off x="6675120" y="4160520"/>
            <a:ext cx="128016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100" b="1">
                <a:solidFill>
                  <a:srgbClr val="0B0B0D"/>
                </a:solidFill>
                <a:latin typeface="Noto Sans TC"/>
                <a:ea typeface="Noto Sans TC"/>
              </a:rPr>
              <a:t>產品</a:t>
            </a:r>
          </a:p>
        </p:txBody>
      </p:sp>
      <p:sp>
        <p:nvSpPr>
          <p:cNvPr id="51" name="TextBox 50"/>
          <p:cNvSpPr txBox="1"/>
          <p:nvPr/>
        </p:nvSpPr>
        <p:spPr>
          <a:xfrm>
            <a:off x="7955279" y="4160520"/>
            <a:ext cx="3749039" cy="36576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000" b="0">
                <a:solidFill>
                  <a:srgbClr val="8F857C"/>
                </a:solidFill>
                <a:latin typeface="Noto Sans TC"/>
                <a:ea typeface="Noto Sans TC"/>
              </a:rPr>
              <a:t>試用包正式去背圖</a:t>
            </a:r>
          </a:p>
        </p:txBody>
      </p:sp>
      <p:sp>
        <p:nvSpPr>
          <p:cNvPr id="52" name="Rectangle 51"/>
          <p:cNvSpPr/>
          <p:nvPr/>
        </p:nvSpPr>
        <p:spPr>
          <a:xfrm>
            <a:off x="6309360" y="4608576"/>
            <a:ext cx="219456" cy="219456"/>
          </a:xfrm>
          <a:prstGeom prst="rect">
            <a:avLst/>
          </a:prstGeom>
          <a:solidFill>
            <a:srgbClr val="FFFFFF"/>
          </a:solidFill>
          <a:ln>
            <a:solidFill>
              <a:srgbClr val="0B0B0D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3" name="TextBox 52"/>
          <p:cNvSpPr txBox="1"/>
          <p:nvPr/>
        </p:nvSpPr>
        <p:spPr>
          <a:xfrm>
            <a:off x="6675120" y="4572000"/>
            <a:ext cx="128016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100" b="1">
                <a:solidFill>
                  <a:srgbClr val="0B0B0D"/>
                </a:solidFill>
                <a:latin typeface="Noto Sans TC"/>
                <a:ea typeface="Noto Sans TC"/>
              </a:rPr>
              <a:t>雕塑</a:t>
            </a:r>
          </a:p>
        </p:txBody>
      </p:sp>
      <p:sp>
        <p:nvSpPr>
          <p:cNvPr id="54" name="TextBox 53"/>
          <p:cNvSpPr txBox="1"/>
          <p:nvPr/>
        </p:nvSpPr>
        <p:spPr>
          <a:xfrm>
            <a:off x="7955279" y="4572000"/>
            <a:ext cx="3749039" cy="36576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000" b="0">
                <a:solidFill>
                  <a:srgbClr val="8F857C"/>
                </a:solidFill>
                <a:latin typeface="Noto Sans TC"/>
                <a:ea typeface="Noto Sans TC"/>
              </a:rPr>
              <a:t>SEPHINE 3D 模型最終版</a:t>
            </a:r>
          </a:p>
        </p:txBody>
      </p:sp>
      <p:sp>
        <p:nvSpPr>
          <p:cNvPr id="55" name="Rectangle 54"/>
          <p:cNvSpPr/>
          <p:nvPr/>
        </p:nvSpPr>
        <p:spPr>
          <a:xfrm>
            <a:off x="6309360" y="5020055"/>
            <a:ext cx="219456" cy="219456"/>
          </a:xfrm>
          <a:prstGeom prst="rect">
            <a:avLst/>
          </a:prstGeom>
          <a:solidFill>
            <a:srgbClr val="FFFFFF"/>
          </a:solidFill>
          <a:ln>
            <a:solidFill>
              <a:srgbClr val="0B0B0D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6" name="TextBox 55"/>
          <p:cNvSpPr txBox="1"/>
          <p:nvPr/>
        </p:nvSpPr>
        <p:spPr>
          <a:xfrm>
            <a:off x="6675120" y="4983479"/>
            <a:ext cx="128016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100" b="1">
                <a:solidFill>
                  <a:srgbClr val="0B0B0D"/>
                </a:solidFill>
                <a:latin typeface="Noto Sans TC"/>
                <a:ea typeface="Noto Sans TC"/>
              </a:rPr>
              <a:t>帳號</a:t>
            </a:r>
          </a:p>
        </p:txBody>
      </p:sp>
      <p:sp>
        <p:nvSpPr>
          <p:cNvPr id="57" name="TextBox 56"/>
          <p:cNvSpPr txBox="1"/>
          <p:nvPr/>
        </p:nvSpPr>
        <p:spPr>
          <a:xfrm>
            <a:off x="7955279" y="4983479"/>
            <a:ext cx="3749039" cy="36576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000" b="0">
                <a:solidFill>
                  <a:srgbClr val="8F857C"/>
                </a:solidFill>
                <a:latin typeface="Noto Sans TC"/>
                <a:ea typeface="Noto Sans TC"/>
              </a:rPr>
              <a:t>網域、GA4、生成 API 帳號與預算</a:t>
            </a:r>
          </a:p>
        </p:txBody>
      </p:sp>
      <p:sp>
        <p:nvSpPr>
          <p:cNvPr id="58" name="Rectangle 57"/>
          <p:cNvSpPr/>
          <p:nvPr/>
        </p:nvSpPr>
        <p:spPr>
          <a:xfrm>
            <a:off x="6309360" y="5431536"/>
            <a:ext cx="219456" cy="219456"/>
          </a:xfrm>
          <a:prstGeom prst="rect">
            <a:avLst/>
          </a:prstGeom>
          <a:solidFill>
            <a:srgbClr val="FFFFFF"/>
          </a:solidFill>
          <a:ln>
            <a:solidFill>
              <a:srgbClr val="0B0B0D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9" name="TextBox 58"/>
          <p:cNvSpPr txBox="1"/>
          <p:nvPr/>
        </p:nvSpPr>
        <p:spPr>
          <a:xfrm>
            <a:off x="6675120" y="5394960"/>
            <a:ext cx="128016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100" b="1">
                <a:solidFill>
                  <a:srgbClr val="0B0B0D"/>
                </a:solidFill>
                <a:latin typeface="Noto Sans TC"/>
                <a:ea typeface="Noto Sans TC"/>
              </a:rPr>
              <a:t>音樂</a:t>
            </a:r>
          </a:p>
        </p:txBody>
      </p:sp>
      <p:sp>
        <p:nvSpPr>
          <p:cNvPr id="60" name="TextBox 59"/>
          <p:cNvSpPr txBox="1"/>
          <p:nvPr/>
        </p:nvSpPr>
        <p:spPr>
          <a:xfrm>
            <a:off x="7955279" y="5394960"/>
            <a:ext cx="3749039" cy="36576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000" b="0">
                <a:solidFill>
                  <a:srgbClr val="8F857C"/>
                </a:solidFill>
                <a:latin typeface="Noto Sans TC"/>
                <a:ea typeface="Noto Sans TC"/>
              </a:rPr>
              <a:t>要不要配樂、版權來源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B0B0D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kv_pic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0B0B0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4" name="Picture 3" descr="kv_pic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>
          <a:xfrm>
            <a:off x="0" y="4846320"/>
            <a:ext cx="12191695" cy="2011680"/>
          </a:xfrm>
          <a:prstGeom prst="rect">
            <a:avLst/>
          </a:prstGeom>
          <a:solidFill>
            <a:srgbClr val="0B0B0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685800" y="5074920"/>
            <a:ext cx="10789920" cy="5486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2800" b="1">
                <a:solidFill>
                  <a:srgbClr val="FFFFFF"/>
                </a:solidFill>
                <a:latin typeface="IBM Plex Mono"/>
                <a:ea typeface="IBM Plex Mono"/>
              </a:rPr>
              <a:t>Thank you.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85800" y="5715000"/>
            <a:ext cx="10789920" cy="4572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100" b="0">
                <a:solidFill>
                  <a:srgbClr val="B9BEC7"/>
                </a:solidFill>
                <a:latin typeface="IBM Plex Mono"/>
                <a:ea typeface="IBM Plex Mono"/>
              </a:rPr>
              <a:t>Relove × SEPHINE · 妳撐了一整年，這次換它撐妳 · AccuCrazy · 2026.11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